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handoutMasterIdLst>
    <p:handoutMasterId r:id="rId52"/>
  </p:handoutMasterIdLst>
  <p:sldIdLst>
    <p:sldId id="256" r:id="rId2"/>
    <p:sldId id="307" r:id="rId3"/>
    <p:sldId id="257" r:id="rId4"/>
    <p:sldId id="258" r:id="rId5"/>
    <p:sldId id="260" r:id="rId6"/>
    <p:sldId id="259" r:id="rId7"/>
    <p:sldId id="261" r:id="rId8"/>
    <p:sldId id="262" r:id="rId9"/>
    <p:sldId id="264" r:id="rId10"/>
    <p:sldId id="265" r:id="rId11"/>
    <p:sldId id="266" r:id="rId12"/>
    <p:sldId id="267" r:id="rId13"/>
    <p:sldId id="269" r:id="rId14"/>
    <p:sldId id="270" r:id="rId15"/>
    <p:sldId id="271" r:id="rId16"/>
    <p:sldId id="272"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6" r:id="rId47"/>
    <p:sldId id="303" r:id="rId48"/>
    <p:sldId id="304" r:id="rId49"/>
    <p:sldId id="305" r:id="rId50"/>
  </p:sldIdLst>
  <p:sldSz cx="9144000" cy="6858000" type="screen4x3"/>
  <p:notesSz cx="9926638" cy="6797675"/>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A0"/>
    <a:srgbClr val="D50133"/>
    <a:srgbClr val="FFD602"/>
    <a:srgbClr val="D40032"/>
    <a:srgbClr val="FFCC00"/>
    <a:srgbClr val="004494"/>
    <a:srgbClr val="2F53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69" d="100"/>
          <a:sy n="69" d="100"/>
        </p:scale>
        <p:origin x="90"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301543" cy="339884"/>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5622798" y="0"/>
            <a:ext cx="4301543" cy="339884"/>
          </a:xfrm>
          <a:prstGeom prst="rect">
            <a:avLst/>
          </a:prstGeom>
        </p:spPr>
        <p:txBody>
          <a:bodyPr vert="horz" lIns="91440" tIns="45720" rIns="91440" bIns="45720" rtlCol="0"/>
          <a:lstStyle>
            <a:lvl1pPr algn="r">
              <a:defRPr sz="1200"/>
            </a:lvl1pPr>
          </a:lstStyle>
          <a:p>
            <a:fld id="{2C43DDF5-BCA3-412F-9699-51EED7204623}" type="datetimeFigureOut">
              <a:rPr lang="de-DE" smtClean="0"/>
              <a:t>05.03.2024</a:t>
            </a:fld>
            <a:endParaRPr lang="de-DE"/>
          </a:p>
        </p:txBody>
      </p:sp>
      <p:sp>
        <p:nvSpPr>
          <p:cNvPr id="4" name="Fußzeilenplatzhalter 3"/>
          <p:cNvSpPr>
            <a:spLocks noGrp="1"/>
          </p:cNvSpPr>
          <p:nvPr>
            <p:ph type="ftr" sz="quarter" idx="2"/>
          </p:nvPr>
        </p:nvSpPr>
        <p:spPr>
          <a:xfrm>
            <a:off x="0" y="6456612"/>
            <a:ext cx="4301543" cy="339884"/>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5622798" y="6456612"/>
            <a:ext cx="4301543" cy="339884"/>
          </a:xfrm>
          <a:prstGeom prst="rect">
            <a:avLst/>
          </a:prstGeom>
        </p:spPr>
        <p:txBody>
          <a:bodyPr vert="horz" lIns="91440" tIns="45720" rIns="91440" bIns="45720" rtlCol="0" anchor="b"/>
          <a:lstStyle>
            <a:lvl1pPr algn="r">
              <a:defRPr sz="1200"/>
            </a:lvl1pPr>
          </a:lstStyle>
          <a:p>
            <a:fld id="{78D882A1-5F3F-46C2-8EF2-C35F060FC56A}" type="slidenum">
              <a:rPr lang="de-DE" smtClean="0"/>
              <a:t>‹Nr.›</a:t>
            </a:fld>
            <a:endParaRPr lang="de-DE"/>
          </a:p>
        </p:txBody>
      </p:sp>
    </p:spTree>
    <p:extLst>
      <p:ext uri="{BB962C8B-B14F-4D97-AF65-F5344CB8AC3E}">
        <p14:creationId xmlns:p14="http://schemas.microsoft.com/office/powerpoint/2010/main" val="26198908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5622925" y="0"/>
            <a:ext cx="4302125" cy="341313"/>
          </a:xfrm>
          <a:prstGeom prst="rect">
            <a:avLst/>
          </a:prstGeom>
        </p:spPr>
        <p:txBody>
          <a:bodyPr vert="horz" lIns="91440" tIns="45720" rIns="91440" bIns="45720" rtlCol="0"/>
          <a:lstStyle>
            <a:lvl1pPr algn="r">
              <a:defRPr sz="1200"/>
            </a:lvl1pPr>
          </a:lstStyle>
          <a:p>
            <a:fld id="{A0E842A0-64A8-4CB1-A1D8-FB28929EB49F}" type="datetimeFigureOut">
              <a:rPr lang="de-DE" smtClean="0"/>
              <a:t>05.03.2024</a:t>
            </a:fld>
            <a:endParaRPr lang="de-DE"/>
          </a:p>
        </p:txBody>
      </p:sp>
      <p:sp>
        <p:nvSpPr>
          <p:cNvPr id="4" name="Folienbildplatzhalter 3"/>
          <p:cNvSpPr>
            <a:spLocks noGrp="1" noRot="1" noChangeAspect="1"/>
          </p:cNvSpPr>
          <p:nvPr>
            <p:ph type="sldImg" idx="2"/>
          </p:nvPr>
        </p:nvSpPr>
        <p:spPr>
          <a:xfrm>
            <a:off x="3433763" y="849313"/>
            <a:ext cx="3059112" cy="229393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992188" y="3271838"/>
            <a:ext cx="7942262" cy="2676525"/>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6456363"/>
            <a:ext cx="4302125" cy="34131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5622925" y="6456363"/>
            <a:ext cx="4302125" cy="341312"/>
          </a:xfrm>
          <a:prstGeom prst="rect">
            <a:avLst/>
          </a:prstGeom>
        </p:spPr>
        <p:txBody>
          <a:bodyPr vert="horz" lIns="91440" tIns="45720" rIns="91440" bIns="45720" rtlCol="0" anchor="b"/>
          <a:lstStyle>
            <a:lvl1pPr algn="r">
              <a:defRPr sz="1200"/>
            </a:lvl1pPr>
          </a:lstStyle>
          <a:p>
            <a:fld id="{6BB3E94E-33F2-4B8D-B248-AFC19FAE5CF6}" type="slidenum">
              <a:rPr lang="de-DE" smtClean="0"/>
              <a:t>‹Nr.›</a:t>
            </a:fld>
            <a:endParaRPr lang="de-DE"/>
          </a:p>
        </p:txBody>
      </p:sp>
    </p:spTree>
    <p:extLst>
      <p:ext uri="{BB962C8B-B14F-4D97-AF65-F5344CB8AC3E}">
        <p14:creationId xmlns:p14="http://schemas.microsoft.com/office/powerpoint/2010/main" val="1307005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BB3E94E-33F2-4B8D-B248-AFC19FAE5CF6}" type="slidenum">
              <a:rPr lang="de-DE" smtClean="0"/>
              <a:t>10</a:t>
            </a:fld>
            <a:endParaRPr lang="de-DE"/>
          </a:p>
        </p:txBody>
      </p:sp>
    </p:spTree>
    <p:extLst>
      <p:ext uri="{BB962C8B-B14F-4D97-AF65-F5344CB8AC3E}">
        <p14:creationId xmlns:p14="http://schemas.microsoft.com/office/powerpoint/2010/main" val="3546440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BB3E94E-33F2-4B8D-B248-AFC19FAE5CF6}" type="slidenum">
              <a:rPr lang="de-DE" smtClean="0"/>
              <a:t>13</a:t>
            </a:fld>
            <a:endParaRPr lang="de-DE"/>
          </a:p>
        </p:txBody>
      </p:sp>
    </p:spTree>
    <p:extLst>
      <p:ext uri="{BB962C8B-B14F-4D97-AF65-F5344CB8AC3E}">
        <p14:creationId xmlns:p14="http://schemas.microsoft.com/office/powerpoint/2010/main" val="4245515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BB3E94E-33F2-4B8D-B248-AFC19FAE5CF6}" type="slidenum">
              <a:rPr lang="de-DE" smtClean="0"/>
              <a:t>18</a:t>
            </a:fld>
            <a:endParaRPr lang="de-DE"/>
          </a:p>
        </p:txBody>
      </p:sp>
    </p:spTree>
    <p:extLst>
      <p:ext uri="{BB962C8B-B14F-4D97-AF65-F5344CB8AC3E}">
        <p14:creationId xmlns:p14="http://schemas.microsoft.com/office/powerpoint/2010/main" val="1959285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BB3E94E-33F2-4B8D-B248-AFC19FAE5CF6}" type="slidenum">
              <a:rPr lang="de-DE" smtClean="0"/>
              <a:t>22</a:t>
            </a:fld>
            <a:endParaRPr lang="de-DE"/>
          </a:p>
        </p:txBody>
      </p:sp>
    </p:spTree>
    <p:extLst>
      <p:ext uri="{BB962C8B-B14F-4D97-AF65-F5344CB8AC3E}">
        <p14:creationId xmlns:p14="http://schemas.microsoft.com/office/powerpoint/2010/main" val="2534988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BB3E94E-33F2-4B8D-B248-AFC19FAE5CF6}" type="slidenum">
              <a:rPr lang="de-DE" smtClean="0"/>
              <a:t>41</a:t>
            </a:fld>
            <a:endParaRPr lang="de-DE"/>
          </a:p>
        </p:txBody>
      </p:sp>
    </p:spTree>
    <p:extLst>
      <p:ext uri="{BB962C8B-B14F-4D97-AF65-F5344CB8AC3E}">
        <p14:creationId xmlns:p14="http://schemas.microsoft.com/office/powerpoint/2010/main" val="3527235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dirty="0"/>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baseline="0">
                <a:latin typeface="Avenir LT Pro 55 Roman" panose="020B0503020203020204" pitchFamily="34" charset="0"/>
              </a:defRPr>
            </a:lvl1pPr>
          </a:lstStyle>
          <a:p>
            <a:fld id="{C6FD1975-A41D-40AB-BD52-2FC564C17302}" type="datetime1">
              <a:rPr lang="de-DE" smtClean="0"/>
              <a:pPr/>
              <a:t>05.03.2024</a:t>
            </a:fld>
            <a:endParaRPr lang="de-DE" dirty="0"/>
          </a:p>
        </p:txBody>
      </p:sp>
      <p:sp>
        <p:nvSpPr>
          <p:cNvPr id="5" name="Fußzeilenplatzhalter 4"/>
          <p:cNvSpPr>
            <a:spLocks noGrp="1"/>
          </p:cNvSpPr>
          <p:nvPr>
            <p:ph type="ftr" sz="quarter" idx="11"/>
          </p:nvPr>
        </p:nvSpPr>
        <p:spPr/>
        <p:txBody>
          <a:bodyPr/>
          <a:lstStyle>
            <a:lvl1pPr>
              <a:defRPr/>
            </a:lvl1pPr>
          </a:lstStyle>
          <a:p>
            <a:endParaRPr lang="de-DE" dirty="0"/>
          </a:p>
        </p:txBody>
      </p:sp>
      <p:sp>
        <p:nvSpPr>
          <p:cNvPr id="6" name="Foliennummernplatzhalter 5"/>
          <p:cNvSpPr>
            <a:spLocks noGrp="1"/>
          </p:cNvSpPr>
          <p:nvPr>
            <p:ph type="sldNum" sz="quarter" idx="12"/>
          </p:nvPr>
        </p:nvSpPr>
        <p:spPr/>
        <p:txBody>
          <a:bodyPr/>
          <a:lstStyle>
            <a:lvl1pPr>
              <a:defRPr baseline="0">
                <a:latin typeface="Avenir LT Pro 55 Roman" panose="020B0503020203020204" pitchFamily="34" charset="0"/>
              </a:defRPr>
            </a:lvl1pPr>
          </a:lstStyle>
          <a:p>
            <a:fld id="{8CCE46D6-61F7-423A-90C9-88906752E00D}" type="slidenum">
              <a:rPr lang="de-DE" smtClean="0"/>
              <a:pPr/>
              <a:t>‹Nr.›</a:t>
            </a:fld>
            <a:endParaRPr lang="de-DE" dirty="0"/>
          </a:p>
        </p:txBody>
      </p:sp>
    </p:spTree>
    <p:extLst>
      <p:ext uri="{BB962C8B-B14F-4D97-AF65-F5344CB8AC3E}">
        <p14:creationId xmlns:p14="http://schemas.microsoft.com/office/powerpoint/2010/main" val="2850700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8269BD21-3D8B-45F3-B214-DC3448DFD4CE}" type="slidenum">
              <a:rPr lang="de-DE"/>
              <a:pPr/>
              <a:t>‹Nr.›</a:t>
            </a:fld>
            <a:endParaRPr lang="de-DE"/>
          </a:p>
        </p:txBody>
      </p:sp>
    </p:spTree>
    <p:extLst>
      <p:ext uri="{BB962C8B-B14F-4D97-AF65-F5344CB8AC3E}">
        <p14:creationId xmlns:p14="http://schemas.microsoft.com/office/powerpoint/2010/main" val="1793380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457200"/>
            <a:ext cx="1943100" cy="56388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85800" y="457200"/>
            <a:ext cx="5676900" cy="56388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67AB4530-04CF-4B5C-B997-79C96B294E43}" type="slidenum">
              <a:rPr lang="de-DE"/>
              <a:pPr/>
              <a:t>‹Nr.›</a:t>
            </a:fld>
            <a:endParaRPr lang="de-DE"/>
          </a:p>
        </p:txBody>
      </p:sp>
    </p:spTree>
    <p:extLst>
      <p:ext uri="{BB962C8B-B14F-4D97-AF65-F5344CB8AC3E}">
        <p14:creationId xmlns:p14="http://schemas.microsoft.com/office/powerpoint/2010/main" val="164196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DD5FF476-857B-4092-AD0F-00006D962C92}" type="slidenum">
              <a:rPr lang="de-DE"/>
              <a:pPr/>
              <a:t>‹Nr.›</a:t>
            </a:fld>
            <a:endParaRPr lang="de-DE"/>
          </a:p>
        </p:txBody>
      </p:sp>
    </p:spTree>
    <p:extLst>
      <p:ext uri="{BB962C8B-B14F-4D97-AF65-F5344CB8AC3E}">
        <p14:creationId xmlns:p14="http://schemas.microsoft.com/office/powerpoint/2010/main" val="4421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9A479FB1-38D0-4F2A-ADF9-78E6E25EE147}" type="slidenum">
              <a:rPr lang="de-DE"/>
              <a:pPr/>
              <a:t>‹Nr.›</a:t>
            </a:fld>
            <a:endParaRPr lang="de-DE"/>
          </a:p>
        </p:txBody>
      </p:sp>
    </p:spTree>
    <p:extLst>
      <p:ext uri="{BB962C8B-B14F-4D97-AF65-F5344CB8AC3E}">
        <p14:creationId xmlns:p14="http://schemas.microsoft.com/office/powerpoint/2010/main" val="624756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lvl1pPr>
              <a:defRPr/>
            </a:lvl1pPr>
          </a:lstStyle>
          <a:p>
            <a:endParaRPr lang="de-DE"/>
          </a:p>
        </p:txBody>
      </p:sp>
      <p:sp>
        <p:nvSpPr>
          <p:cNvPr id="6" name="Fußzeilenplatzhalter 5"/>
          <p:cNvSpPr>
            <a:spLocks noGrp="1"/>
          </p:cNvSpPr>
          <p:nvPr>
            <p:ph type="ftr" sz="quarter" idx="11"/>
          </p:nvPr>
        </p:nvSpPr>
        <p:spPr/>
        <p:txBody>
          <a:bodyPr/>
          <a:lstStyle>
            <a:lvl1pPr>
              <a:defRPr/>
            </a:lvl1pPr>
          </a:lstStyle>
          <a:p>
            <a:endParaRPr lang="de-DE"/>
          </a:p>
        </p:txBody>
      </p:sp>
      <p:sp>
        <p:nvSpPr>
          <p:cNvPr id="7" name="Foliennummernplatzhalter 6"/>
          <p:cNvSpPr>
            <a:spLocks noGrp="1"/>
          </p:cNvSpPr>
          <p:nvPr>
            <p:ph type="sldNum" sz="quarter" idx="12"/>
          </p:nvPr>
        </p:nvSpPr>
        <p:spPr/>
        <p:txBody>
          <a:bodyPr/>
          <a:lstStyle>
            <a:lvl1pPr>
              <a:defRPr/>
            </a:lvl1pPr>
          </a:lstStyle>
          <a:p>
            <a:fld id="{DD2D846E-30D1-4E22-8246-40CA4A196BD5}" type="slidenum">
              <a:rPr lang="de-DE"/>
              <a:pPr/>
              <a:t>‹Nr.›</a:t>
            </a:fld>
            <a:endParaRPr lang="de-DE"/>
          </a:p>
        </p:txBody>
      </p:sp>
    </p:spTree>
    <p:extLst>
      <p:ext uri="{BB962C8B-B14F-4D97-AF65-F5344CB8AC3E}">
        <p14:creationId xmlns:p14="http://schemas.microsoft.com/office/powerpoint/2010/main" val="4052819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lvl1pPr>
              <a:defRPr/>
            </a:lvl1pPr>
          </a:lstStyle>
          <a:p>
            <a:endParaRPr lang="de-DE"/>
          </a:p>
        </p:txBody>
      </p:sp>
      <p:sp>
        <p:nvSpPr>
          <p:cNvPr id="8" name="Fußzeilenplatzhalter 7"/>
          <p:cNvSpPr>
            <a:spLocks noGrp="1"/>
          </p:cNvSpPr>
          <p:nvPr>
            <p:ph type="ftr" sz="quarter" idx="11"/>
          </p:nvPr>
        </p:nvSpPr>
        <p:spPr/>
        <p:txBody>
          <a:bodyPr/>
          <a:lstStyle>
            <a:lvl1pPr>
              <a:defRPr/>
            </a:lvl1pPr>
          </a:lstStyle>
          <a:p>
            <a:endParaRPr lang="de-DE"/>
          </a:p>
        </p:txBody>
      </p:sp>
      <p:sp>
        <p:nvSpPr>
          <p:cNvPr id="9" name="Foliennummernplatzhalter 8"/>
          <p:cNvSpPr>
            <a:spLocks noGrp="1"/>
          </p:cNvSpPr>
          <p:nvPr>
            <p:ph type="sldNum" sz="quarter" idx="12"/>
          </p:nvPr>
        </p:nvSpPr>
        <p:spPr/>
        <p:txBody>
          <a:bodyPr/>
          <a:lstStyle>
            <a:lvl1pPr>
              <a:defRPr/>
            </a:lvl1pPr>
          </a:lstStyle>
          <a:p>
            <a:fld id="{562EEA18-9554-409E-9E92-2903A72DD97A}" type="slidenum">
              <a:rPr lang="de-DE"/>
              <a:pPr/>
              <a:t>‹Nr.›</a:t>
            </a:fld>
            <a:endParaRPr lang="de-DE"/>
          </a:p>
        </p:txBody>
      </p:sp>
    </p:spTree>
    <p:extLst>
      <p:ext uri="{BB962C8B-B14F-4D97-AF65-F5344CB8AC3E}">
        <p14:creationId xmlns:p14="http://schemas.microsoft.com/office/powerpoint/2010/main" val="689198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lvl1pPr>
              <a:defRPr/>
            </a:lvl1pPr>
          </a:lstStyle>
          <a:p>
            <a:endParaRPr lang="de-DE"/>
          </a:p>
        </p:txBody>
      </p:sp>
      <p:sp>
        <p:nvSpPr>
          <p:cNvPr id="4" name="Fußzeilenplatzhalter 3"/>
          <p:cNvSpPr>
            <a:spLocks noGrp="1"/>
          </p:cNvSpPr>
          <p:nvPr>
            <p:ph type="ftr" sz="quarter" idx="11"/>
          </p:nvPr>
        </p:nvSpPr>
        <p:spPr/>
        <p:txBody>
          <a:bodyPr/>
          <a:lstStyle>
            <a:lvl1pPr>
              <a:defRPr/>
            </a:lvl1pPr>
          </a:lstStyle>
          <a:p>
            <a:endParaRPr lang="de-DE"/>
          </a:p>
        </p:txBody>
      </p:sp>
      <p:sp>
        <p:nvSpPr>
          <p:cNvPr id="5" name="Foliennummernplatzhalter 4"/>
          <p:cNvSpPr>
            <a:spLocks noGrp="1"/>
          </p:cNvSpPr>
          <p:nvPr>
            <p:ph type="sldNum" sz="quarter" idx="12"/>
          </p:nvPr>
        </p:nvSpPr>
        <p:spPr/>
        <p:txBody>
          <a:bodyPr/>
          <a:lstStyle>
            <a:lvl1pPr>
              <a:defRPr/>
            </a:lvl1pPr>
          </a:lstStyle>
          <a:p>
            <a:fld id="{F9446FB8-D9FA-4385-8E38-4AE78E9E2B33}" type="slidenum">
              <a:rPr lang="de-DE"/>
              <a:pPr/>
              <a:t>‹Nr.›</a:t>
            </a:fld>
            <a:endParaRPr lang="de-DE"/>
          </a:p>
        </p:txBody>
      </p:sp>
    </p:spTree>
    <p:extLst>
      <p:ext uri="{BB962C8B-B14F-4D97-AF65-F5344CB8AC3E}">
        <p14:creationId xmlns:p14="http://schemas.microsoft.com/office/powerpoint/2010/main" val="3705139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endParaRPr lang="de-DE"/>
          </a:p>
        </p:txBody>
      </p:sp>
      <p:sp>
        <p:nvSpPr>
          <p:cNvPr id="3" name="Fußzeilenplatzhalter 2"/>
          <p:cNvSpPr>
            <a:spLocks noGrp="1"/>
          </p:cNvSpPr>
          <p:nvPr>
            <p:ph type="ftr" sz="quarter" idx="11"/>
          </p:nvPr>
        </p:nvSpPr>
        <p:spPr/>
        <p:txBody>
          <a:bodyPr/>
          <a:lstStyle>
            <a:lvl1pPr>
              <a:defRPr/>
            </a:lvl1pPr>
          </a:lstStyle>
          <a:p>
            <a:endParaRPr lang="de-DE"/>
          </a:p>
        </p:txBody>
      </p:sp>
      <p:sp>
        <p:nvSpPr>
          <p:cNvPr id="4" name="Foliennummernplatzhalter 3"/>
          <p:cNvSpPr>
            <a:spLocks noGrp="1"/>
          </p:cNvSpPr>
          <p:nvPr>
            <p:ph type="sldNum" sz="quarter" idx="12"/>
          </p:nvPr>
        </p:nvSpPr>
        <p:spPr/>
        <p:txBody>
          <a:bodyPr/>
          <a:lstStyle>
            <a:lvl1pPr>
              <a:defRPr/>
            </a:lvl1pPr>
          </a:lstStyle>
          <a:p>
            <a:fld id="{F98CC775-2119-4AA7-AB67-9784E1238069}" type="slidenum">
              <a:rPr lang="de-DE"/>
              <a:pPr/>
              <a:t>‹Nr.›</a:t>
            </a:fld>
            <a:endParaRPr lang="de-DE"/>
          </a:p>
        </p:txBody>
      </p:sp>
    </p:spTree>
    <p:extLst>
      <p:ext uri="{BB962C8B-B14F-4D97-AF65-F5344CB8AC3E}">
        <p14:creationId xmlns:p14="http://schemas.microsoft.com/office/powerpoint/2010/main" val="3160582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vl1pPr>
          </a:lstStyle>
          <a:p>
            <a:endParaRPr lang="de-DE"/>
          </a:p>
        </p:txBody>
      </p:sp>
      <p:sp>
        <p:nvSpPr>
          <p:cNvPr id="6" name="Fußzeilenplatzhalter 5"/>
          <p:cNvSpPr>
            <a:spLocks noGrp="1"/>
          </p:cNvSpPr>
          <p:nvPr>
            <p:ph type="ftr" sz="quarter" idx="11"/>
          </p:nvPr>
        </p:nvSpPr>
        <p:spPr/>
        <p:txBody>
          <a:bodyPr/>
          <a:lstStyle>
            <a:lvl1pPr>
              <a:defRPr/>
            </a:lvl1pPr>
          </a:lstStyle>
          <a:p>
            <a:endParaRPr lang="de-DE"/>
          </a:p>
        </p:txBody>
      </p:sp>
      <p:sp>
        <p:nvSpPr>
          <p:cNvPr id="7" name="Foliennummernplatzhalter 6"/>
          <p:cNvSpPr>
            <a:spLocks noGrp="1"/>
          </p:cNvSpPr>
          <p:nvPr>
            <p:ph type="sldNum" sz="quarter" idx="12"/>
          </p:nvPr>
        </p:nvSpPr>
        <p:spPr/>
        <p:txBody>
          <a:bodyPr/>
          <a:lstStyle>
            <a:lvl1pPr>
              <a:defRPr/>
            </a:lvl1pPr>
          </a:lstStyle>
          <a:p>
            <a:fld id="{DDC633A6-B62F-404F-AD47-7B4CDD27B244}" type="slidenum">
              <a:rPr lang="de-DE"/>
              <a:pPr/>
              <a:t>‹Nr.›</a:t>
            </a:fld>
            <a:endParaRPr lang="de-DE"/>
          </a:p>
        </p:txBody>
      </p:sp>
    </p:spTree>
    <p:extLst>
      <p:ext uri="{BB962C8B-B14F-4D97-AF65-F5344CB8AC3E}">
        <p14:creationId xmlns:p14="http://schemas.microsoft.com/office/powerpoint/2010/main" val="1533179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vl1pPr>
          </a:lstStyle>
          <a:p>
            <a:endParaRPr lang="de-DE"/>
          </a:p>
        </p:txBody>
      </p:sp>
      <p:sp>
        <p:nvSpPr>
          <p:cNvPr id="6" name="Fußzeilenplatzhalter 5"/>
          <p:cNvSpPr>
            <a:spLocks noGrp="1"/>
          </p:cNvSpPr>
          <p:nvPr>
            <p:ph type="ftr" sz="quarter" idx="11"/>
          </p:nvPr>
        </p:nvSpPr>
        <p:spPr/>
        <p:txBody>
          <a:bodyPr/>
          <a:lstStyle>
            <a:lvl1pPr>
              <a:defRPr/>
            </a:lvl1pPr>
          </a:lstStyle>
          <a:p>
            <a:endParaRPr lang="de-DE"/>
          </a:p>
        </p:txBody>
      </p:sp>
      <p:sp>
        <p:nvSpPr>
          <p:cNvPr id="7" name="Foliennummernplatzhalter 6"/>
          <p:cNvSpPr>
            <a:spLocks noGrp="1"/>
          </p:cNvSpPr>
          <p:nvPr>
            <p:ph type="sldNum" sz="quarter" idx="12"/>
          </p:nvPr>
        </p:nvSpPr>
        <p:spPr/>
        <p:txBody>
          <a:bodyPr/>
          <a:lstStyle>
            <a:lvl1pPr>
              <a:defRPr/>
            </a:lvl1pPr>
          </a:lstStyle>
          <a:p>
            <a:fld id="{72AEA0F5-6984-4A65-9286-72790F66D40E}" type="slidenum">
              <a:rPr lang="de-DE"/>
              <a:pPr/>
              <a:t>‹Nr.›</a:t>
            </a:fld>
            <a:endParaRPr lang="de-DE"/>
          </a:p>
        </p:txBody>
      </p:sp>
    </p:spTree>
    <p:extLst>
      <p:ext uri="{BB962C8B-B14F-4D97-AF65-F5344CB8AC3E}">
        <p14:creationId xmlns:p14="http://schemas.microsoft.com/office/powerpoint/2010/main" val="2278657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457200"/>
            <a:ext cx="7753871"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dirty="0"/>
              <a:t>Klicken Sie, um das Titelformat zu bearbeiten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a:t>Klicken Sie, um die Formate des Vorlagentextes zu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aseline="0">
                <a:latin typeface="Avenir LT Pro 55 Roman" panose="020B0503020203020204" pitchFamily="34" charset="0"/>
              </a:defRPr>
            </a:lvl1pPr>
          </a:lstStyle>
          <a:p>
            <a:fld id="{F1C3E5AC-031D-415B-8A6B-133B51A0880A}" type="datetime1">
              <a:rPr lang="de-DE" smtClean="0"/>
              <a:pPr/>
              <a:t>05.03.2024</a:t>
            </a:fld>
            <a:endParaRPr lang="de-DE"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de-DE"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aseline="0">
                <a:latin typeface="Avenir LT Pro 55 Roman" panose="020B0503020203020204" pitchFamily="34" charset="0"/>
              </a:defRPr>
            </a:lvl1pPr>
          </a:lstStyle>
          <a:p>
            <a:fld id="{93E50158-182D-482C-9712-1B542B24DB44}" type="slidenum">
              <a:rPr lang="de-DE" smtClean="0"/>
              <a:pPr/>
              <a:t>‹Nr.›</a:t>
            </a:fld>
            <a:endParaRPr lang="de-DE" dirty="0"/>
          </a:p>
        </p:txBody>
      </p:sp>
      <p:grpSp>
        <p:nvGrpSpPr>
          <p:cNvPr id="3" name="Gruppieren 2"/>
          <p:cNvGrpSpPr/>
          <p:nvPr userDrawn="1"/>
        </p:nvGrpSpPr>
        <p:grpSpPr>
          <a:xfrm>
            <a:off x="0" y="2780928"/>
            <a:ext cx="360040" cy="1224136"/>
            <a:chOff x="107504" y="2708920"/>
            <a:chExt cx="360040" cy="1224136"/>
          </a:xfrm>
        </p:grpSpPr>
        <p:sp>
          <p:nvSpPr>
            <p:cNvPr id="2" name="Rechteck 1"/>
            <p:cNvSpPr/>
            <p:nvPr userDrawn="1"/>
          </p:nvSpPr>
          <p:spPr>
            <a:xfrm>
              <a:off x="107504" y="2708920"/>
              <a:ext cx="360040" cy="360040"/>
            </a:xfrm>
            <a:prstGeom prst="rect">
              <a:avLst/>
            </a:prstGeom>
            <a:solidFill>
              <a:srgbClr val="0051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userDrawn="1"/>
          </p:nvSpPr>
          <p:spPr>
            <a:xfrm>
              <a:off x="107504" y="3140968"/>
              <a:ext cx="360040" cy="360040"/>
            </a:xfrm>
            <a:prstGeom prst="rect">
              <a:avLst/>
            </a:prstGeom>
            <a:solidFill>
              <a:srgbClr val="FFD6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p:cNvSpPr/>
            <p:nvPr userDrawn="1"/>
          </p:nvSpPr>
          <p:spPr>
            <a:xfrm>
              <a:off x="107504" y="3573016"/>
              <a:ext cx="360040" cy="360040"/>
            </a:xfrm>
            <a:prstGeom prst="rect">
              <a:avLst/>
            </a:prstGeom>
            <a:solidFill>
              <a:srgbClr val="D50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4" name="Picture 2" descr="U:\Powerpoint\Bilder PP für Schulung\006_Logo.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796136" y="476672"/>
            <a:ext cx="2643535" cy="1203638"/>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spcBef>
          <a:spcPct val="0"/>
        </a:spcBef>
        <a:spcAft>
          <a:spcPct val="0"/>
        </a:spcAft>
        <a:defRPr sz="3600" b="1" baseline="0">
          <a:solidFill>
            <a:srgbClr val="0051A0"/>
          </a:solidFill>
          <a:latin typeface="Avenir LT Pro 55 Roman" panose="020B0503020203020204" pitchFamily="34" charset="0"/>
          <a:ea typeface="+mj-ea"/>
          <a:cs typeface="+mj-cs"/>
        </a:defRPr>
      </a:lvl1pPr>
      <a:lvl2pPr algn="l" rtl="0" fontAlgn="base">
        <a:spcBef>
          <a:spcPct val="0"/>
        </a:spcBef>
        <a:spcAft>
          <a:spcPct val="0"/>
        </a:spcAft>
        <a:defRPr sz="3600" b="1">
          <a:solidFill>
            <a:srgbClr val="003399"/>
          </a:solidFill>
          <a:latin typeface="Arial" charset="0"/>
        </a:defRPr>
      </a:lvl2pPr>
      <a:lvl3pPr algn="l" rtl="0" fontAlgn="base">
        <a:spcBef>
          <a:spcPct val="0"/>
        </a:spcBef>
        <a:spcAft>
          <a:spcPct val="0"/>
        </a:spcAft>
        <a:defRPr sz="3600" b="1">
          <a:solidFill>
            <a:srgbClr val="003399"/>
          </a:solidFill>
          <a:latin typeface="Arial" charset="0"/>
        </a:defRPr>
      </a:lvl3pPr>
      <a:lvl4pPr algn="l" rtl="0" fontAlgn="base">
        <a:spcBef>
          <a:spcPct val="0"/>
        </a:spcBef>
        <a:spcAft>
          <a:spcPct val="0"/>
        </a:spcAft>
        <a:defRPr sz="3600" b="1">
          <a:solidFill>
            <a:srgbClr val="003399"/>
          </a:solidFill>
          <a:latin typeface="Arial" charset="0"/>
        </a:defRPr>
      </a:lvl4pPr>
      <a:lvl5pPr algn="l" rtl="0" fontAlgn="base">
        <a:spcBef>
          <a:spcPct val="0"/>
        </a:spcBef>
        <a:spcAft>
          <a:spcPct val="0"/>
        </a:spcAft>
        <a:defRPr sz="3600" b="1">
          <a:solidFill>
            <a:srgbClr val="003399"/>
          </a:solidFill>
          <a:latin typeface="Arial" charset="0"/>
        </a:defRPr>
      </a:lvl5pPr>
      <a:lvl6pPr marL="457200" algn="l" rtl="0" fontAlgn="base">
        <a:spcBef>
          <a:spcPct val="0"/>
        </a:spcBef>
        <a:spcAft>
          <a:spcPct val="0"/>
        </a:spcAft>
        <a:defRPr sz="3600" b="1">
          <a:solidFill>
            <a:srgbClr val="003399"/>
          </a:solidFill>
          <a:latin typeface="Arial" charset="0"/>
        </a:defRPr>
      </a:lvl6pPr>
      <a:lvl7pPr marL="914400" algn="l" rtl="0" fontAlgn="base">
        <a:spcBef>
          <a:spcPct val="0"/>
        </a:spcBef>
        <a:spcAft>
          <a:spcPct val="0"/>
        </a:spcAft>
        <a:defRPr sz="3600" b="1">
          <a:solidFill>
            <a:srgbClr val="003399"/>
          </a:solidFill>
          <a:latin typeface="Arial" charset="0"/>
        </a:defRPr>
      </a:lvl7pPr>
      <a:lvl8pPr marL="1371600" algn="l" rtl="0" fontAlgn="base">
        <a:spcBef>
          <a:spcPct val="0"/>
        </a:spcBef>
        <a:spcAft>
          <a:spcPct val="0"/>
        </a:spcAft>
        <a:defRPr sz="3600" b="1">
          <a:solidFill>
            <a:srgbClr val="003399"/>
          </a:solidFill>
          <a:latin typeface="Arial" charset="0"/>
        </a:defRPr>
      </a:lvl8pPr>
      <a:lvl9pPr marL="1828800" algn="l" rtl="0" fontAlgn="base">
        <a:spcBef>
          <a:spcPct val="0"/>
        </a:spcBef>
        <a:spcAft>
          <a:spcPct val="0"/>
        </a:spcAft>
        <a:defRPr sz="3600" b="1">
          <a:solidFill>
            <a:srgbClr val="003399"/>
          </a:solidFill>
          <a:latin typeface="Arial" charset="0"/>
        </a:defRPr>
      </a:lvl9pPr>
    </p:titleStyle>
    <p:bodyStyle>
      <a:lvl1pPr marL="342900" indent="-342900" algn="l" rtl="0" fontAlgn="base">
        <a:spcBef>
          <a:spcPct val="20000"/>
        </a:spcBef>
        <a:spcAft>
          <a:spcPct val="0"/>
        </a:spcAft>
        <a:buChar char="•"/>
        <a:defRPr sz="3200" baseline="0">
          <a:solidFill>
            <a:schemeClr val="tx1"/>
          </a:solidFill>
          <a:latin typeface="Avenir LT Pro 55 Roman" panose="020B0503020203020204" pitchFamily="34" charset="0"/>
          <a:ea typeface="+mn-ea"/>
          <a:cs typeface="+mn-cs"/>
        </a:defRPr>
      </a:lvl1pPr>
      <a:lvl2pPr marL="742950" indent="-285750" algn="l" rtl="0" fontAlgn="base">
        <a:spcBef>
          <a:spcPct val="20000"/>
        </a:spcBef>
        <a:spcAft>
          <a:spcPct val="0"/>
        </a:spcAft>
        <a:buChar char="–"/>
        <a:defRPr sz="2800" baseline="0">
          <a:solidFill>
            <a:schemeClr val="tx1"/>
          </a:solidFill>
          <a:latin typeface="Avenir LT Pro 55 Roman" panose="020B0503020203020204" pitchFamily="34" charset="0"/>
        </a:defRPr>
      </a:lvl2pPr>
      <a:lvl3pPr marL="1143000" indent="-228600" algn="l" rtl="0" fontAlgn="base">
        <a:spcBef>
          <a:spcPct val="20000"/>
        </a:spcBef>
        <a:spcAft>
          <a:spcPct val="0"/>
        </a:spcAft>
        <a:buChar char="•"/>
        <a:defRPr sz="2400" baseline="0">
          <a:solidFill>
            <a:schemeClr val="tx1"/>
          </a:solidFill>
          <a:latin typeface="Avenir LT Pro 55 Roman" panose="020B0503020203020204" pitchFamily="34" charset="0"/>
        </a:defRPr>
      </a:lvl3pPr>
      <a:lvl4pPr marL="1600200" indent="-228600" algn="l" rtl="0" fontAlgn="base">
        <a:spcBef>
          <a:spcPct val="20000"/>
        </a:spcBef>
        <a:spcAft>
          <a:spcPct val="0"/>
        </a:spcAft>
        <a:buChar char="–"/>
        <a:defRPr sz="2000" baseline="0">
          <a:solidFill>
            <a:schemeClr val="tx1"/>
          </a:solidFill>
          <a:latin typeface="Avenir LT Pro 55 Roman" panose="020B0503020203020204" pitchFamily="34" charset="0"/>
        </a:defRPr>
      </a:lvl4pPr>
      <a:lvl5pPr marL="2057400" indent="-228600" algn="l" rtl="0" fontAlgn="base">
        <a:spcBef>
          <a:spcPct val="20000"/>
        </a:spcBef>
        <a:spcAft>
          <a:spcPct val="0"/>
        </a:spcAft>
        <a:buChar char="»"/>
        <a:defRPr sz="2000" baseline="0">
          <a:solidFill>
            <a:schemeClr val="tx1"/>
          </a:solidFill>
          <a:latin typeface="Avenir LT Pro 55 Roman" panose="020B0503020203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CF80D401-DB1D-4EE3-BFA3-B43806ECE7CC}"/>
              </a:ext>
            </a:extLst>
          </p:cNvPr>
          <p:cNvSpPr/>
          <p:nvPr/>
        </p:nvSpPr>
        <p:spPr>
          <a:xfrm>
            <a:off x="1115616" y="1243787"/>
            <a:ext cx="5742384" cy="5062924"/>
          </a:xfrm>
          <a:prstGeom prst="rect">
            <a:avLst/>
          </a:prstGeom>
        </p:spPr>
        <p:txBody>
          <a:bodyPr wrap="square">
            <a:spAutoFit/>
          </a:bodyPr>
          <a:lstStyle/>
          <a:p>
            <a:pPr marL="0" indent="0" algn="ctr">
              <a:buNone/>
            </a:pPr>
            <a:endParaRPr lang="de-DE" dirty="0">
              <a:solidFill>
                <a:srgbClr val="0070C0"/>
              </a:solidFill>
            </a:endParaRPr>
          </a:p>
          <a:p>
            <a:pPr marL="0" indent="0" algn="ctr">
              <a:buNone/>
            </a:pPr>
            <a:endParaRPr lang="de-DE" dirty="0">
              <a:solidFill>
                <a:srgbClr val="0070C0"/>
              </a:solidFill>
            </a:endParaRPr>
          </a:p>
          <a:p>
            <a:pPr marL="0" indent="0" algn="ctr">
              <a:buNone/>
            </a:pPr>
            <a:endParaRPr lang="de-DE" sz="1600" dirty="0">
              <a:latin typeface="Avenir LT Pro 55 Roman" panose="020B0503020203020204" pitchFamily="34" charset="0"/>
            </a:endParaRPr>
          </a:p>
          <a:p>
            <a:pPr algn="ctr"/>
            <a:r>
              <a:rPr lang="de-DE" b="1" dirty="0">
                <a:latin typeface="Avenir LT Pro 55 Roman" panose="020B0503020203020204" pitchFamily="34" charset="0"/>
              </a:rPr>
              <a:t>Bericht zur Obdachlosigkeit und</a:t>
            </a:r>
            <a:br>
              <a:rPr lang="de-DE" b="1" dirty="0">
                <a:latin typeface="Avenir LT Pro 55 Roman" panose="020B0503020203020204" pitchFamily="34" charset="0"/>
              </a:rPr>
            </a:br>
            <a:r>
              <a:rPr lang="de-DE" b="1" dirty="0">
                <a:latin typeface="Avenir LT Pro 55 Roman" panose="020B0503020203020204" pitchFamily="34" charset="0"/>
              </a:rPr>
              <a:t>Vermeidung von Wohnungslosigkeit  </a:t>
            </a:r>
            <a:br>
              <a:rPr lang="de-DE" b="1" dirty="0">
                <a:latin typeface="Avenir LT Pro 55 Roman" panose="020B0503020203020204" pitchFamily="34" charset="0"/>
              </a:rPr>
            </a:br>
            <a:r>
              <a:rPr lang="de-DE" sz="1800" b="1" dirty="0">
                <a:latin typeface="Avenir LT Pro 55 Roman" panose="020B0503020203020204" pitchFamily="34" charset="0"/>
              </a:rPr>
              <a:t>2023 im Bereich der Stadt Husum </a:t>
            </a:r>
            <a:br>
              <a:rPr lang="de-DE" sz="1800" b="1" dirty="0">
                <a:latin typeface="Avenir LT Pro 55 Roman" panose="020B0503020203020204" pitchFamily="34" charset="0"/>
              </a:rPr>
            </a:br>
            <a:r>
              <a:rPr lang="de-DE" sz="1800" b="1" dirty="0">
                <a:latin typeface="Avenir LT Pro 55 Roman" panose="020B0503020203020204" pitchFamily="34" charset="0"/>
              </a:rPr>
              <a:t>und des </a:t>
            </a:r>
            <a:br>
              <a:rPr lang="de-DE" sz="1800" b="1" dirty="0">
                <a:latin typeface="Avenir LT Pro 55 Roman" panose="020B0503020203020204" pitchFamily="34" charset="0"/>
              </a:rPr>
            </a:br>
            <a:r>
              <a:rPr lang="de-DE" sz="1800" b="1" dirty="0">
                <a:latin typeface="Avenir LT Pro 55 Roman" panose="020B0503020203020204" pitchFamily="34" charset="0"/>
              </a:rPr>
              <a:t>Sozialzentrums Husum und Umland</a:t>
            </a:r>
          </a:p>
          <a:p>
            <a:pPr algn="ctr"/>
            <a:endParaRPr lang="de-DE" sz="1800" dirty="0">
              <a:latin typeface="Avenir LT Pro 55 Roman" panose="020B0503020203020204" pitchFamily="34" charset="0"/>
            </a:endParaRPr>
          </a:p>
          <a:p>
            <a:pPr marL="0" indent="0">
              <a:buNone/>
            </a:pPr>
            <a:r>
              <a:rPr lang="de-DE" sz="1800" dirty="0">
                <a:latin typeface="Avenir LT Pro 55 Roman" panose="020B0503020203020204" pitchFamily="34" charset="0"/>
              </a:rPr>
              <a:t>	    	   Stadt Husum</a:t>
            </a:r>
          </a:p>
          <a:p>
            <a:pPr marL="0" indent="0">
              <a:buNone/>
            </a:pPr>
            <a:r>
              <a:rPr lang="de-DE" sz="1800" dirty="0">
                <a:latin typeface="Avenir LT Pro 55 Roman" panose="020B0503020203020204" pitchFamily="34" charset="0"/>
              </a:rPr>
              <a:t>              	</a:t>
            </a:r>
            <a:r>
              <a:rPr lang="de-DE" sz="1400" dirty="0">
                <a:latin typeface="Avenir LT Pro 55 Roman" panose="020B0503020203020204" pitchFamily="34" charset="0"/>
              </a:rPr>
              <a:t>                       </a:t>
            </a:r>
            <a:r>
              <a:rPr lang="de-DE" sz="1200" dirty="0">
                <a:latin typeface="Avenir LT Pro 55 Roman" panose="020B0503020203020204" pitchFamily="34" charset="0"/>
              </a:rPr>
              <a:t>Der Bürgermeister</a:t>
            </a:r>
          </a:p>
          <a:p>
            <a:pPr marL="0" indent="0">
              <a:buNone/>
            </a:pPr>
            <a:endParaRPr lang="de-DE" sz="1600" dirty="0">
              <a:latin typeface="Avenir LT Pro 55 Roman" panose="020B0503020203020204" pitchFamily="34" charset="0"/>
            </a:endParaRPr>
          </a:p>
          <a:p>
            <a:pPr marL="0" indent="0">
              <a:buNone/>
            </a:pPr>
            <a:endParaRPr lang="de-DE" sz="1600" dirty="0">
              <a:latin typeface="Avenir LT Pro 55 Roman" panose="020B0503020203020204" pitchFamily="34" charset="0"/>
            </a:endParaRPr>
          </a:p>
          <a:p>
            <a:pPr marL="0" indent="0">
              <a:buNone/>
            </a:pPr>
            <a:endParaRPr lang="de-DE" sz="1600" dirty="0">
              <a:latin typeface="Avenir LT Pro 55 Roman" panose="020B0503020203020204" pitchFamily="34" charset="0"/>
            </a:endParaRPr>
          </a:p>
          <a:p>
            <a:pPr marL="0" indent="0">
              <a:buNone/>
            </a:pPr>
            <a:r>
              <a:rPr lang="de-DE" sz="1100" dirty="0">
                <a:latin typeface="Avenir LT Pro 55 Roman" panose="020B0503020203020204" pitchFamily="34" charset="0"/>
              </a:rPr>
              <a:t>Sozialpädagogin/ Fallmanagerin Obdachlose/Durchreisende Sinje Berg Inspektorenanwärterin Lisa Erichsen</a:t>
            </a:r>
          </a:p>
          <a:p>
            <a:pPr marL="0" indent="0">
              <a:buNone/>
            </a:pPr>
            <a:r>
              <a:rPr lang="de-DE" sz="1100" dirty="0">
                <a:latin typeface="Avenir LT Pro 55 Roman" panose="020B0503020203020204" pitchFamily="34" charset="0"/>
              </a:rPr>
              <a:t>Stadt Husum</a:t>
            </a:r>
          </a:p>
          <a:p>
            <a:pPr marL="0" indent="0">
              <a:buNone/>
            </a:pPr>
            <a:r>
              <a:rPr lang="de-DE" sz="1100" dirty="0">
                <a:latin typeface="Avenir LT Pro 55 Roman" panose="020B0503020203020204" pitchFamily="34" charset="0"/>
              </a:rPr>
              <a:t>Februar 2024</a:t>
            </a:r>
          </a:p>
        </p:txBody>
      </p:sp>
    </p:spTree>
    <p:extLst>
      <p:ext uri="{BB962C8B-B14F-4D97-AF65-F5344CB8AC3E}">
        <p14:creationId xmlns:p14="http://schemas.microsoft.com/office/powerpoint/2010/main" val="3957401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C897CF-2DC1-40B0-BFBD-8654CAA152BA}"/>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5D31DB00-A64F-47B3-A56C-6D8ECCD8DF41}"/>
              </a:ext>
            </a:extLst>
          </p:cNvPr>
          <p:cNvSpPr>
            <a:spLocks noGrp="1"/>
          </p:cNvSpPr>
          <p:nvPr>
            <p:ph idx="1"/>
          </p:nvPr>
        </p:nvSpPr>
        <p:spPr/>
        <p:txBody>
          <a:bodyPr/>
          <a:lstStyle/>
          <a:p>
            <a:pPr marL="0" indent="0">
              <a:buNone/>
            </a:pPr>
            <a:r>
              <a:rPr lang="de-DE" sz="1600" dirty="0"/>
              <a:t>Hier unterstützt und arbeitet mit Erfolg, aber mit einer immens wachsender Warteliste, die durch die oben genannten EGH-Träger 2019 gegründete gGmbH WohnEck (siehe Punkt 5.5.), die für Sozialleistungsempfänger und Geringverdiener Wohnungen anmietet und weitervermittelt.</a:t>
            </a:r>
          </a:p>
          <a:p>
            <a:pPr marL="0" indent="0">
              <a:buNone/>
            </a:pPr>
            <a:endParaRPr lang="de-DE" sz="1600" dirty="0"/>
          </a:p>
          <a:p>
            <a:pPr marL="0" indent="0">
              <a:buNone/>
            </a:pPr>
            <a:r>
              <a:rPr lang="de-DE" sz="1600" b="1" u="sng" dirty="0"/>
              <a:t>1.3 Definition Obdachlosigkeit, Wohnungslosigkeit, verdeckter Wohnungslosigkeit</a:t>
            </a:r>
          </a:p>
          <a:p>
            <a:pPr marL="0" indent="0">
              <a:buNone/>
            </a:pPr>
            <a:r>
              <a:rPr lang="de-DE" sz="1600" dirty="0"/>
              <a:t> </a:t>
            </a:r>
          </a:p>
          <a:p>
            <a:pPr marL="0" indent="0">
              <a:buNone/>
            </a:pPr>
            <a:r>
              <a:rPr lang="de-DE" sz="1600" b="1" dirty="0"/>
              <a:t>Obdachlos</a:t>
            </a:r>
            <a:r>
              <a:rPr lang="de-DE" sz="1600" dirty="0"/>
              <a:t> sind Personen, die ohne jegliche Unterbringung oder Mietschlafplatz im öffentlichen Raum, wie Parks, Bahnhöfen, Baustellen, Hauseingängen,, leben.</a:t>
            </a:r>
          </a:p>
          <a:p>
            <a:pPr marL="0" indent="0">
              <a:buNone/>
            </a:pPr>
            <a:endParaRPr lang="de-DE" sz="1600" dirty="0"/>
          </a:p>
          <a:p>
            <a:pPr marL="0" indent="0">
              <a:buNone/>
            </a:pPr>
            <a:r>
              <a:rPr lang="de-DE" sz="1600" b="1" dirty="0"/>
              <a:t>Wohnungslos</a:t>
            </a:r>
            <a:r>
              <a:rPr lang="de-DE" sz="1600" dirty="0"/>
              <a:t> sind Personen, die ohne Wohnung, jedoch notdürftig mit einem Mitwohn- oder Schlafplatz sowie ordnungsrechtlicher Unterbringung, Schutzeinrichtung oder Notschlafstelle leben.</a:t>
            </a:r>
          </a:p>
          <a:p>
            <a:pPr marL="0" indent="0">
              <a:buNone/>
            </a:pPr>
            <a:r>
              <a:rPr lang="de-DE" sz="1600" dirty="0"/>
              <a:t> </a:t>
            </a:r>
          </a:p>
          <a:p>
            <a:pPr marL="0" indent="0">
              <a:buNone/>
            </a:pPr>
            <a:endParaRPr lang="de-DE" dirty="0"/>
          </a:p>
        </p:txBody>
      </p:sp>
    </p:spTree>
    <p:extLst>
      <p:ext uri="{BB962C8B-B14F-4D97-AF65-F5344CB8AC3E}">
        <p14:creationId xmlns:p14="http://schemas.microsoft.com/office/powerpoint/2010/main" val="1584775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94CEC7-5124-42DC-94E8-0B5B9ECF26F6}"/>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74F8BBC3-F853-41D3-B1C8-9B4703209E6D}"/>
              </a:ext>
            </a:extLst>
          </p:cNvPr>
          <p:cNvSpPr>
            <a:spLocks noGrp="1"/>
          </p:cNvSpPr>
          <p:nvPr>
            <p:ph idx="1"/>
          </p:nvPr>
        </p:nvSpPr>
        <p:spPr/>
        <p:txBody>
          <a:bodyPr/>
          <a:lstStyle/>
          <a:p>
            <a:pPr marL="0" indent="0">
              <a:buNone/>
            </a:pPr>
            <a:r>
              <a:rPr lang="de-DE" sz="1600" dirty="0"/>
              <a:t>Die </a:t>
            </a:r>
            <a:r>
              <a:rPr lang="de-DE" sz="1600" b="1" dirty="0"/>
              <a:t>„verdeckte Wohnungslosigkeit“ </a:t>
            </a:r>
            <a:r>
              <a:rPr lang="de-DE" sz="1600" dirty="0"/>
              <a:t>wurde auch im Jahr 2023 innerhalb der Tätigkeit des Sozialen Dienstes der Stadt Husum deutlich: Eine Steigerung neu entstehender, teilweise verdeckter Wohnungslosigkeit setzt sich weiter fort. Mit dieser Erkenntnis wird auf eine hohe Dunkelziffer von Menschen geschlossen, die sich über viele Monate durch Mitwohnmöglichkeiten gegen Gefälligkeiten offiziell nicht als Obdachlose zeigen und sich irgendwie „durchschlagen“. </a:t>
            </a:r>
          </a:p>
          <a:p>
            <a:pPr marL="0" indent="0">
              <a:buNone/>
            </a:pPr>
            <a:r>
              <a:rPr lang="de-DE" sz="1600" dirty="0"/>
              <a:t> </a:t>
            </a:r>
          </a:p>
          <a:p>
            <a:pPr marL="0" indent="0">
              <a:buNone/>
            </a:pPr>
            <a:r>
              <a:rPr lang="de-DE" sz="1600" dirty="0"/>
              <a:t>Bei </a:t>
            </a:r>
            <a:r>
              <a:rPr lang="de-DE" sz="1600" b="1" dirty="0"/>
              <a:t>„verdeckter Wohnungslosigkeit“ </a:t>
            </a:r>
            <a:r>
              <a:rPr lang="de-DE" sz="1600" dirty="0"/>
              <a:t>handelt es sich auch um Fälle des prekären Wohnens, welches beispielsweise durch Trennungen, Verlust der Arbeit oder Ausgrenzungen zustande kommt. Hierzu zählen das provisorische Wohnen bei Freunden und Bekannten, unzureichender und überbelegter Wohnraum oder auch Wohnungen, die beispielsweise wegen massiven Schimmelbefalls eigentlich nicht bewohnbar sind. </a:t>
            </a:r>
          </a:p>
          <a:p>
            <a:pPr marL="0" indent="0">
              <a:buNone/>
            </a:pPr>
            <a:endParaRPr lang="de-DE" dirty="0"/>
          </a:p>
          <a:p>
            <a:pPr marL="0" indent="0">
              <a:buNone/>
            </a:pPr>
            <a:endParaRPr lang="de-DE" dirty="0"/>
          </a:p>
        </p:txBody>
      </p:sp>
    </p:spTree>
    <p:extLst>
      <p:ext uri="{BB962C8B-B14F-4D97-AF65-F5344CB8AC3E}">
        <p14:creationId xmlns:p14="http://schemas.microsoft.com/office/powerpoint/2010/main" val="2368220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B03619-9269-4679-BEF8-81DA76E83F10}"/>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D6B7BA89-3952-4845-A586-3939D74D989B}"/>
              </a:ext>
            </a:extLst>
          </p:cNvPr>
          <p:cNvSpPr>
            <a:spLocks noGrp="1"/>
          </p:cNvSpPr>
          <p:nvPr>
            <p:ph idx="1"/>
          </p:nvPr>
        </p:nvSpPr>
        <p:spPr>
          <a:xfrm>
            <a:off x="685800" y="1981200"/>
            <a:ext cx="7772400" cy="4419600"/>
          </a:xfrm>
        </p:spPr>
        <p:txBody>
          <a:bodyPr/>
          <a:lstStyle/>
          <a:p>
            <a:pPr marL="0" indent="0">
              <a:buNone/>
            </a:pPr>
            <a:r>
              <a:rPr lang="de-DE" sz="1600" b="1" u="sng" dirty="0"/>
              <a:t>2. Wohnungsmarkt in Husum</a:t>
            </a:r>
            <a:endParaRPr lang="de-DE" sz="1600" dirty="0"/>
          </a:p>
          <a:p>
            <a:pPr marL="0" indent="0">
              <a:buNone/>
            </a:pPr>
            <a:r>
              <a:rPr lang="de-DE" sz="1600" dirty="0"/>
              <a:t>Für Durchreisende, hiesige Obdachlose und Personen mit mehrfachen Wohnhemmnissen, ist die Wohnungssuche in Husum aufgrund von sozialen Beeinträchtigungen sehr erschwert. Zudem sind Wohnungen mit ein bis zwei Zimmern in Bezug auf die Quadratmeterzahl erheblich teurer, als andere Wohnungen. Häufig liegen diese im Bereich der </a:t>
            </a:r>
            <a:r>
              <a:rPr lang="de-DE" sz="1600" b="1" dirty="0"/>
              <a:t>„Wuchermieten“, </a:t>
            </a:r>
            <a:r>
              <a:rPr lang="de-DE" sz="1600" dirty="0"/>
              <a:t>was durchaus der heutigen Wohnungsmarktlage entspricht. </a:t>
            </a:r>
          </a:p>
          <a:p>
            <a:pPr marL="0" indent="0">
              <a:buNone/>
            </a:pPr>
            <a:r>
              <a:rPr lang="de-DE" sz="1600" dirty="0"/>
              <a:t> </a:t>
            </a:r>
          </a:p>
          <a:p>
            <a:pPr marL="0" indent="0">
              <a:buNone/>
            </a:pPr>
            <a:r>
              <a:rPr lang="de-DE" sz="1600" b="1" dirty="0"/>
              <a:t>„Wuchermieten“ </a:t>
            </a:r>
            <a:r>
              <a:rPr lang="de-DE" sz="1600" dirty="0"/>
              <a:t>liegen oft zwischen 14 und 20 Euro pro Quadratmeter, während bei größeren Wohnungen eher Preise von etwa sechs bis zehn Euro pro Quadratmeter die Regel sind. Somit ist es für Bezieher von SGB II-Leistungen und SGB XII-Leistungen schwer, geeigneten Wohnraum zu finden. Insbesondere, weil die steigenden Nebenkosten zur Überschreitung der Mietobergrenzen führen können. Solange kein ausreichender Wohnraum existiert oder der jeweiligen Person eine andere Lösung angeboten werden kann, sind viele Menschen auf diese zu teuren Wohnungen angewiesen. Es kommt oft vor, dass Mieter von ihrem Regelsatz zur Miete hinzuzahlen müssen. </a:t>
            </a:r>
          </a:p>
          <a:p>
            <a:pPr marL="0" indent="0">
              <a:buNone/>
            </a:pPr>
            <a:endParaRPr lang="de-DE" sz="1600" dirty="0"/>
          </a:p>
        </p:txBody>
      </p:sp>
    </p:spTree>
    <p:extLst>
      <p:ext uri="{BB962C8B-B14F-4D97-AF65-F5344CB8AC3E}">
        <p14:creationId xmlns:p14="http://schemas.microsoft.com/office/powerpoint/2010/main" val="3065155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D6A6C3-1004-41AC-BF03-8EADE59990AE}"/>
              </a:ext>
            </a:extLst>
          </p:cNvPr>
          <p:cNvSpPr>
            <a:spLocks noGrp="1"/>
          </p:cNvSpPr>
          <p:nvPr>
            <p:ph type="title"/>
          </p:nvPr>
        </p:nvSpPr>
        <p:spPr/>
        <p:txBody>
          <a:bodyPr/>
          <a:lstStyle/>
          <a:p>
            <a:endParaRPr lang="de-DE" dirty="0"/>
          </a:p>
        </p:txBody>
      </p:sp>
      <p:sp>
        <p:nvSpPr>
          <p:cNvPr id="4" name="Textplatzhalter 3">
            <a:extLst>
              <a:ext uri="{FF2B5EF4-FFF2-40B4-BE49-F238E27FC236}">
                <a16:creationId xmlns:a16="http://schemas.microsoft.com/office/drawing/2014/main" id="{E89A84B1-BCBF-46C8-B187-4D2CB7103A61}"/>
              </a:ext>
            </a:extLst>
          </p:cNvPr>
          <p:cNvSpPr>
            <a:spLocks noGrp="1"/>
          </p:cNvSpPr>
          <p:nvPr>
            <p:ph type="body" sz="half" idx="2"/>
          </p:nvPr>
        </p:nvSpPr>
        <p:spPr>
          <a:xfrm>
            <a:off x="457200" y="1772817"/>
            <a:ext cx="3008313" cy="4735945"/>
          </a:xfrm>
        </p:spPr>
        <p:txBody>
          <a:bodyPr/>
          <a:lstStyle/>
          <a:p>
            <a:r>
              <a:rPr lang="de-DE" b="1" u="sng" dirty="0"/>
              <a:t>2.1 Mietobergrenzen</a:t>
            </a:r>
            <a:endParaRPr lang="de-DE" dirty="0"/>
          </a:p>
          <a:p>
            <a:r>
              <a:rPr lang="de-DE" dirty="0"/>
              <a:t>Im SGB II-Bürgergeld und im SGB XII-Grundsicherung für Erwerbsunfähige und Rentner werden ausschließlich angemessene Kosten für Miete und Heizung berücksichtigt. Diese legt der Kreis NF als Höchstgrenze für Miete und Heizung fest </a:t>
            </a:r>
          </a:p>
          <a:p>
            <a:r>
              <a:rPr lang="de-DE" dirty="0"/>
              <a:t>(siehe Abbildung rechts, Tabelle Mietpreisregionen Kreis Nordfriesland 2023). </a:t>
            </a:r>
          </a:p>
          <a:p>
            <a:r>
              <a:rPr lang="de-DE" dirty="0"/>
              <a:t>In den genannten Mietobergrenzen sind alle kalten Nebenkosten (= Bruttokaltmiete) enthalten (ausschließlich Heizkosten, die zusätzlich übernommen werden). Dies bereitet in der Berechnung und in der Praxis häufig Schwierigkeiten, da die Nebenkosten seit Jahren steigen. </a:t>
            </a:r>
          </a:p>
        </p:txBody>
      </p:sp>
      <p:graphicFrame>
        <p:nvGraphicFramePr>
          <p:cNvPr id="13" name="Inhaltsplatzhalter 12">
            <a:extLst>
              <a:ext uri="{FF2B5EF4-FFF2-40B4-BE49-F238E27FC236}">
                <a16:creationId xmlns:a16="http://schemas.microsoft.com/office/drawing/2014/main" id="{D8665E5A-B004-494D-AD7F-F845AEAC02D7}"/>
              </a:ext>
            </a:extLst>
          </p:cNvPr>
          <p:cNvGraphicFramePr>
            <a:graphicFrameLocks noGrp="1"/>
          </p:cNvGraphicFramePr>
          <p:nvPr>
            <p:ph idx="1"/>
            <p:extLst>
              <p:ext uri="{D42A27DB-BD31-4B8C-83A1-F6EECF244321}">
                <p14:modId xmlns:p14="http://schemas.microsoft.com/office/powerpoint/2010/main" val="3735630132"/>
              </p:ext>
            </p:extLst>
          </p:nvPr>
        </p:nvGraphicFramePr>
        <p:xfrm>
          <a:off x="3465513" y="1772817"/>
          <a:ext cx="5498153" cy="4735946"/>
        </p:xfrm>
        <a:graphic>
          <a:graphicData uri="http://schemas.openxmlformats.org/drawingml/2006/table">
            <a:tbl>
              <a:tblPr firstRow="1" firstCol="1" bandRow="1">
                <a:tableStyleId>{21E4AEA4-8DFA-4A89-87EB-49C32662AFE0}</a:tableStyleId>
              </a:tblPr>
              <a:tblGrid>
                <a:gridCol w="843969">
                  <a:extLst>
                    <a:ext uri="{9D8B030D-6E8A-4147-A177-3AD203B41FA5}">
                      <a16:colId xmlns:a16="http://schemas.microsoft.com/office/drawing/2014/main" val="587400645"/>
                    </a:ext>
                  </a:extLst>
                </a:gridCol>
                <a:gridCol w="1450177">
                  <a:extLst>
                    <a:ext uri="{9D8B030D-6E8A-4147-A177-3AD203B41FA5}">
                      <a16:colId xmlns:a16="http://schemas.microsoft.com/office/drawing/2014/main" val="2896604647"/>
                    </a:ext>
                  </a:extLst>
                </a:gridCol>
                <a:gridCol w="792903">
                  <a:extLst>
                    <a:ext uri="{9D8B030D-6E8A-4147-A177-3AD203B41FA5}">
                      <a16:colId xmlns:a16="http://schemas.microsoft.com/office/drawing/2014/main" val="3926628932"/>
                    </a:ext>
                  </a:extLst>
                </a:gridCol>
                <a:gridCol w="757211">
                  <a:extLst>
                    <a:ext uri="{9D8B030D-6E8A-4147-A177-3AD203B41FA5}">
                      <a16:colId xmlns:a16="http://schemas.microsoft.com/office/drawing/2014/main" val="324935511"/>
                    </a:ext>
                  </a:extLst>
                </a:gridCol>
                <a:gridCol w="670452">
                  <a:extLst>
                    <a:ext uri="{9D8B030D-6E8A-4147-A177-3AD203B41FA5}">
                      <a16:colId xmlns:a16="http://schemas.microsoft.com/office/drawing/2014/main" val="1342286374"/>
                    </a:ext>
                  </a:extLst>
                </a:gridCol>
                <a:gridCol w="983441">
                  <a:extLst>
                    <a:ext uri="{9D8B030D-6E8A-4147-A177-3AD203B41FA5}">
                      <a16:colId xmlns:a16="http://schemas.microsoft.com/office/drawing/2014/main" val="3231014497"/>
                    </a:ext>
                  </a:extLst>
                </a:gridCol>
              </a:tblGrid>
              <a:tr h="576135">
                <a:tc>
                  <a:txBody>
                    <a:bodyPr/>
                    <a:lstStyle/>
                    <a:p>
                      <a:pPr>
                        <a:lnSpc>
                          <a:spcPct val="115000"/>
                        </a:lnSpc>
                        <a:spcAft>
                          <a:spcPts val="0"/>
                        </a:spcAft>
                      </a:pPr>
                      <a:r>
                        <a:rPr lang="de-DE" sz="900" dirty="0">
                          <a:effectLst/>
                        </a:rPr>
                        <a:t>Haushalt mit</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dirty="0">
                          <a:effectLst/>
                        </a:rPr>
                        <a:t>Nachrichtlich:</a:t>
                      </a:r>
                    </a:p>
                    <a:p>
                      <a:pPr>
                        <a:lnSpc>
                          <a:spcPct val="115000"/>
                        </a:lnSpc>
                        <a:spcAft>
                          <a:spcPts val="0"/>
                        </a:spcAft>
                      </a:pPr>
                      <a:r>
                        <a:rPr lang="de-DE" sz="900" dirty="0">
                          <a:effectLst/>
                        </a:rPr>
                        <a:t>angemessene Wohnfläche in qm</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gridSpan="4">
                  <a:txBody>
                    <a:bodyPr/>
                    <a:lstStyle/>
                    <a:p>
                      <a:pPr>
                        <a:lnSpc>
                          <a:spcPct val="115000"/>
                        </a:lnSpc>
                        <a:spcAft>
                          <a:spcPts val="0"/>
                        </a:spcAft>
                      </a:pPr>
                      <a:r>
                        <a:rPr lang="de-DE" sz="900" dirty="0">
                          <a:effectLst/>
                        </a:rPr>
                        <a:t>Mietpreisregionen 2023</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333695034"/>
                  </a:ext>
                </a:extLst>
              </a:tr>
              <a:tr h="367416">
                <a:tc>
                  <a:txBody>
                    <a:bodyPr/>
                    <a:lstStyle/>
                    <a:p>
                      <a:pPr>
                        <a:lnSpc>
                          <a:spcPct val="115000"/>
                        </a:lnSpc>
                      </a:pPr>
                      <a:endParaRPr lang="de-DE" sz="900">
                        <a:effectLst/>
                        <a:latin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pPr>
                      <a:endParaRPr lang="de-DE" sz="900">
                        <a:effectLst/>
                        <a:latin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Nord</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Süd</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Sylt</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Amrum und Föhr</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extLst>
                  <a:ext uri="{0D108BD9-81ED-4DB2-BD59-A6C34878D82A}">
                    <a16:rowId xmlns:a16="http://schemas.microsoft.com/office/drawing/2014/main" val="4243645934"/>
                  </a:ext>
                </a:extLst>
              </a:tr>
              <a:tr h="1360704">
                <a:tc>
                  <a:txBody>
                    <a:bodyPr/>
                    <a:lstStyle/>
                    <a:p>
                      <a:pPr>
                        <a:lnSpc>
                          <a:spcPct val="115000"/>
                        </a:lnSpc>
                      </a:pPr>
                      <a:endParaRPr lang="de-DE" sz="900">
                        <a:effectLst/>
                        <a:latin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pPr>
                      <a:endParaRPr lang="de-DE" sz="900">
                        <a:effectLst/>
                        <a:latin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800" dirty="0" err="1">
                          <a:effectLst/>
                        </a:rPr>
                        <a:t>Südtondern</a:t>
                      </a:r>
                      <a:r>
                        <a:rPr lang="de-DE" sz="800" dirty="0">
                          <a:effectLst/>
                        </a:rPr>
                        <a:t> und Mittleres Nordfriesland</a:t>
                      </a:r>
                      <a:endParaRPr lang="de-D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800" dirty="0">
                          <a:effectLst/>
                        </a:rPr>
                        <a:t>Husum und Tönning, Gemeinde </a:t>
                      </a:r>
                      <a:r>
                        <a:rPr lang="de-DE" sz="800" dirty="0" err="1">
                          <a:effectLst/>
                        </a:rPr>
                        <a:t>Reußenköge</a:t>
                      </a:r>
                      <a:r>
                        <a:rPr lang="de-DE" sz="800" dirty="0">
                          <a:effectLst/>
                        </a:rPr>
                        <a:t>, </a:t>
                      </a:r>
                    </a:p>
                    <a:p>
                      <a:pPr>
                        <a:lnSpc>
                          <a:spcPct val="115000"/>
                        </a:lnSpc>
                        <a:spcAft>
                          <a:spcPts val="0"/>
                        </a:spcAft>
                      </a:pPr>
                      <a:r>
                        <a:rPr lang="de-DE" sz="800" dirty="0">
                          <a:effectLst/>
                        </a:rPr>
                        <a:t>Eiderstedt, Nordsee- Treene, Pellworm und </a:t>
                      </a:r>
                      <a:r>
                        <a:rPr lang="de-DE" sz="800" dirty="0" err="1">
                          <a:effectLst/>
                        </a:rPr>
                        <a:t>Viöl</a:t>
                      </a:r>
                      <a:endParaRPr lang="de-D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pPr>
                      <a:endParaRPr lang="de-DE" sz="900" dirty="0">
                        <a:effectLst/>
                        <a:latin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 </a:t>
                      </a:r>
                    </a:p>
                    <a:p>
                      <a:pPr>
                        <a:lnSpc>
                          <a:spcPct val="115000"/>
                        </a:lnSpc>
                        <a:spcAft>
                          <a:spcPts val="0"/>
                        </a:spcAft>
                      </a:pPr>
                      <a:r>
                        <a:rPr lang="de-DE" sz="900">
                          <a:effectLst/>
                        </a:rPr>
                        <a:t>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extLst>
                  <a:ext uri="{0D108BD9-81ED-4DB2-BD59-A6C34878D82A}">
                    <a16:rowId xmlns:a16="http://schemas.microsoft.com/office/drawing/2014/main" val="1970919925"/>
                  </a:ext>
                </a:extLst>
              </a:tr>
              <a:tr h="252191">
                <a:tc>
                  <a:txBody>
                    <a:bodyPr/>
                    <a:lstStyle/>
                    <a:p>
                      <a:pPr>
                        <a:lnSpc>
                          <a:spcPct val="115000"/>
                        </a:lnSpc>
                        <a:spcAft>
                          <a:spcPts val="0"/>
                        </a:spcAft>
                      </a:pPr>
                      <a:r>
                        <a:rPr lang="de-DE" sz="900">
                          <a:effectLst/>
                        </a:rPr>
                        <a:t>1 Person</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50</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449 €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439 €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470 €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594 €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extLst>
                  <a:ext uri="{0D108BD9-81ED-4DB2-BD59-A6C34878D82A}">
                    <a16:rowId xmlns:a16="http://schemas.microsoft.com/office/drawing/2014/main" val="1964533099"/>
                  </a:ext>
                </a:extLst>
              </a:tr>
              <a:tr h="252191">
                <a:tc>
                  <a:txBody>
                    <a:bodyPr/>
                    <a:lstStyle/>
                    <a:p>
                      <a:pPr>
                        <a:lnSpc>
                          <a:spcPct val="115000"/>
                        </a:lnSpc>
                        <a:spcAft>
                          <a:spcPts val="0"/>
                        </a:spcAft>
                      </a:pPr>
                      <a:r>
                        <a:rPr lang="de-DE" sz="900">
                          <a:effectLst/>
                        </a:rPr>
                        <a:t>2 Personen</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60</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507 €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537 €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535 €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719 €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extLst>
                  <a:ext uri="{0D108BD9-81ED-4DB2-BD59-A6C34878D82A}">
                    <a16:rowId xmlns:a16="http://schemas.microsoft.com/office/drawing/2014/main" val="2376398806"/>
                  </a:ext>
                </a:extLst>
              </a:tr>
              <a:tr h="252191">
                <a:tc>
                  <a:txBody>
                    <a:bodyPr/>
                    <a:lstStyle/>
                    <a:p>
                      <a:pPr>
                        <a:lnSpc>
                          <a:spcPct val="115000"/>
                        </a:lnSpc>
                        <a:spcAft>
                          <a:spcPts val="0"/>
                        </a:spcAft>
                      </a:pPr>
                      <a:r>
                        <a:rPr lang="de-DE" sz="900">
                          <a:effectLst/>
                        </a:rPr>
                        <a:t>3 Personen</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75</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614 €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667 €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669 €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856 €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extLst>
                  <a:ext uri="{0D108BD9-81ED-4DB2-BD59-A6C34878D82A}">
                    <a16:rowId xmlns:a16="http://schemas.microsoft.com/office/drawing/2014/main" val="1763058536"/>
                  </a:ext>
                </a:extLst>
              </a:tr>
              <a:tr h="252191">
                <a:tc>
                  <a:txBody>
                    <a:bodyPr/>
                    <a:lstStyle/>
                    <a:p>
                      <a:pPr>
                        <a:lnSpc>
                          <a:spcPct val="115000"/>
                        </a:lnSpc>
                        <a:spcAft>
                          <a:spcPts val="0"/>
                        </a:spcAft>
                      </a:pPr>
                      <a:r>
                        <a:rPr lang="de-DE" sz="900">
                          <a:effectLst/>
                        </a:rPr>
                        <a:t>4 Personen</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90</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761 €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806 €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802 €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1.000 €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extLst>
                  <a:ext uri="{0D108BD9-81ED-4DB2-BD59-A6C34878D82A}">
                    <a16:rowId xmlns:a16="http://schemas.microsoft.com/office/drawing/2014/main" val="4037236247"/>
                  </a:ext>
                </a:extLst>
              </a:tr>
              <a:tr h="252191">
                <a:tc>
                  <a:txBody>
                    <a:bodyPr/>
                    <a:lstStyle/>
                    <a:p>
                      <a:pPr>
                        <a:lnSpc>
                          <a:spcPct val="115000"/>
                        </a:lnSpc>
                        <a:spcAft>
                          <a:spcPts val="0"/>
                        </a:spcAft>
                      </a:pPr>
                      <a:r>
                        <a:rPr lang="de-DE" sz="900">
                          <a:effectLst/>
                        </a:rPr>
                        <a:t>5 Personen</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105</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887 €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887 €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1.001 €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1.142 €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extLst>
                  <a:ext uri="{0D108BD9-81ED-4DB2-BD59-A6C34878D82A}">
                    <a16:rowId xmlns:a16="http://schemas.microsoft.com/office/drawing/2014/main" val="3030308175"/>
                  </a:ext>
                </a:extLst>
              </a:tr>
              <a:tr h="252191">
                <a:tc>
                  <a:txBody>
                    <a:bodyPr/>
                    <a:lstStyle/>
                    <a:p>
                      <a:pPr>
                        <a:lnSpc>
                          <a:spcPct val="115000"/>
                        </a:lnSpc>
                        <a:spcAft>
                          <a:spcPts val="0"/>
                        </a:spcAft>
                      </a:pPr>
                      <a:r>
                        <a:rPr lang="de-DE" sz="900">
                          <a:effectLst/>
                        </a:rPr>
                        <a:t>6 Personen</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115</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950 €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955 €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1.107 €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1.278 €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extLst>
                  <a:ext uri="{0D108BD9-81ED-4DB2-BD59-A6C34878D82A}">
                    <a16:rowId xmlns:a16="http://schemas.microsoft.com/office/drawing/2014/main" val="751809567"/>
                  </a:ext>
                </a:extLst>
              </a:tr>
              <a:tr h="252191">
                <a:tc>
                  <a:txBody>
                    <a:bodyPr/>
                    <a:lstStyle/>
                    <a:p>
                      <a:pPr>
                        <a:lnSpc>
                          <a:spcPct val="115000"/>
                        </a:lnSpc>
                        <a:spcAft>
                          <a:spcPts val="0"/>
                        </a:spcAft>
                      </a:pPr>
                      <a:r>
                        <a:rPr lang="de-DE" sz="900">
                          <a:effectLst/>
                        </a:rPr>
                        <a:t>7 Personen</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125</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1.023 €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1.023 €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1.212 €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1.415 €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extLst>
                  <a:ext uri="{0D108BD9-81ED-4DB2-BD59-A6C34878D82A}">
                    <a16:rowId xmlns:a16="http://schemas.microsoft.com/office/drawing/2014/main" val="2075732293"/>
                  </a:ext>
                </a:extLst>
              </a:tr>
              <a:tr h="252191">
                <a:tc>
                  <a:txBody>
                    <a:bodyPr/>
                    <a:lstStyle/>
                    <a:p>
                      <a:pPr>
                        <a:lnSpc>
                          <a:spcPct val="115000"/>
                        </a:lnSpc>
                        <a:spcAft>
                          <a:spcPts val="0"/>
                        </a:spcAft>
                      </a:pPr>
                      <a:r>
                        <a:rPr lang="de-DE" sz="900">
                          <a:effectLst/>
                        </a:rPr>
                        <a:t>8 Personen</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135</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1.101€</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1.101€</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1.317 €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1.551 €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extLst>
                  <a:ext uri="{0D108BD9-81ED-4DB2-BD59-A6C34878D82A}">
                    <a16:rowId xmlns:a16="http://schemas.microsoft.com/office/drawing/2014/main" val="513044181"/>
                  </a:ext>
                </a:extLst>
              </a:tr>
              <a:tr h="414163">
                <a:tc>
                  <a:txBody>
                    <a:bodyPr/>
                    <a:lstStyle/>
                    <a:p>
                      <a:pPr>
                        <a:lnSpc>
                          <a:spcPct val="115000"/>
                        </a:lnSpc>
                        <a:spcAft>
                          <a:spcPts val="0"/>
                        </a:spcAft>
                      </a:pPr>
                      <a:r>
                        <a:rPr lang="de-DE" sz="900">
                          <a:effectLst/>
                        </a:rPr>
                        <a:t>weitere Person</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tc>
                <a:tc>
                  <a:txBody>
                    <a:bodyPr/>
                    <a:lstStyle/>
                    <a:p>
                      <a:pPr>
                        <a:lnSpc>
                          <a:spcPct val="115000"/>
                        </a:lnSpc>
                        <a:spcAft>
                          <a:spcPts val="0"/>
                        </a:spcAft>
                      </a:pPr>
                      <a:r>
                        <a:rPr lang="de-DE" sz="900">
                          <a:effectLst/>
                        </a:rPr>
                        <a:t>10</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nchor="ctr"/>
                </a:tc>
                <a:tc>
                  <a:txBody>
                    <a:bodyPr/>
                    <a:lstStyle/>
                    <a:p>
                      <a:pPr>
                        <a:lnSpc>
                          <a:spcPct val="115000"/>
                        </a:lnSpc>
                        <a:spcAft>
                          <a:spcPts val="0"/>
                        </a:spcAft>
                      </a:pPr>
                      <a:r>
                        <a:rPr lang="de-DE" sz="900">
                          <a:effectLst/>
                        </a:rPr>
                        <a:t>82 €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nchor="ctr"/>
                </a:tc>
                <a:tc>
                  <a:txBody>
                    <a:bodyPr/>
                    <a:lstStyle/>
                    <a:p>
                      <a:pPr>
                        <a:lnSpc>
                          <a:spcPct val="115000"/>
                        </a:lnSpc>
                        <a:spcAft>
                          <a:spcPts val="0"/>
                        </a:spcAft>
                      </a:pPr>
                      <a:r>
                        <a:rPr lang="de-DE" sz="900">
                          <a:effectLst/>
                        </a:rPr>
                        <a:t>89 €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nchor="ctr"/>
                </a:tc>
                <a:tc>
                  <a:txBody>
                    <a:bodyPr/>
                    <a:lstStyle/>
                    <a:p>
                      <a:pPr>
                        <a:lnSpc>
                          <a:spcPct val="115000"/>
                        </a:lnSpc>
                        <a:spcAft>
                          <a:spcPts val="0"/>
                        </a:spcAft>
                      </a:pPr>
                      <a:r>
                        <a:rPr lang="de-DE" sz="900">
                          <a:effectLst/>
                        </a:rPr>
                        <a:t>106 €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nchor="ctr"/>
                </a:tc>
                <a:tc>
                  <a:txBody>
                    <a:bodyPr/>
                    <a:lstStyle/>
                    <a:p>
                      <a:pPr>
                        <a:lnSpc>
                          <a:spcPct val="115000"/>
                        </a:lnSpc>
                        <a:spcAft>
                          <a:spcPts val="0"/>
                        </a:spcAft>
                      </a:pPr>
                      <a:r>
                        <a:rPr lang="de-DE" sz="900" dirty="0">
                          <a:effectLst/>
                        </a:rPr>
                        <a:t>136 €</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9009" marR="49009" marT="49009" marB="49009" anchor="ctr"/>
                </a:tc>
                <a:extLst>
                  <a:ext uri="{0D108BD9-81ED-4DB2-BD59-A6C34878D82A}">
                    <a16:rowId xmlns:a16="http://schemas.microsoft.com/office/drawing/2014/main" val="860186433"/>
                  </a:ext>
                </a:extLst>
              </a:tr>
            </a:tbl>
          </a:graphicData>
        </a:graphic>
      </p:graphicFrame>
    </p:spTree>
    <p:extLst>
      <p:ext uri="{BB962C8B-B14F-4D97-AF65-F5344CB8AC3E}">
        <p14:creationId xmlns:p14="http://schemas.microsoft.com/office/powerpoint/2010/main" val="2299822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3E7AEC-B73C-450D-B3CE-38B540D2E51F}"/>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73672B62-CB0B-4351-A25D-0484EA2579A8}"/>
              </a:ext>
            </a:extLst>
          </p:cNvPr>
          <p:cNvSpPr>
            <a:spLocks noGrp="1"/>
          </p:cNvSpPr>
          <p:nvPr>
            <p:ph idx="1"/>
          </p:nvPr>
        </p:nvSpPr>
        <p:spPr/>
        <p:txBody>
          <a:bodyPr/>
          <a:lstStyle/>
          <a:p>
            <a:pPr marL="0" indent="0">
              <a:buNone/>
            </a:pPr>
            <a:r>
              <a:rPr lang="de-DE" sz="1600" dirty="0"/>
              <a:t>Die vorgegebenen Höchstsätze der Kosten der Unterkunft beziehen sich auf den Regelfall. Gemäß den Hinweisen des Kreises NF sind Ausnahmen in seltenen Einzelfällen möglich. </a:t>
            </a:r>
          </a:p>
          <a:p>
            <a:pPr marL="0" indent="0">
              <a:buNone/>
            </a:pPr>
            <a:endParaRPr lang="de-DE" sz="1600" dirty="0"/>
          </a:p>
          <a:p>
            <a:pPr marL="0" indent="0">
              <a:buNone/>
            </a:pPr>
            <a:r>
              <a:rPr lang="de-DE" sz="1600" dirty="0"/>
              <a:t>Wenn die tatsächlichen Kosten den jeweiligen Richtwert überschreiten, dann ist zu prüfen, ob Besonderheiten des Einzelfalls vorliegen, denen Rechnung getragen werden muss. Zum Beispiel, indem von den Richtwerten abgewichen wird oder vorübergehend oder auch auf Dauer die tatsächlichen Kosten der Unterkunft anerkannt werden.</a:t>
            </a:r>
          </a:p>
          <a:p>
            <a:pPr marL="0" indent="0">
              <a:buNone/>
            </a:pPr>
            <a:endParaRPr lang="de-DE" sz="1600" dirty="0"/>
          </a:p>
          <a:p>
            <a:pPr marL="0" indent="0">
              <a:buNone/>
            </a:pPr>
            <a:r>
              <a:rPr lang="de-DE" sz="1600" dirty="0"/>
              <a:t>Vermieter haben zudem die Möglichkeit, aufgrund der erhöhten Nebenkosten, die Grundmiete zur Einhaltung der Mietobergrenzen senken.</a:t>
            </a:r>
          </a:p>
          <a:p>
            <a:pPr marL="0" indent="0">
              <a:buNone/>
            </a:pPr>
            <a:endParaRPr lang="de-DE" sz="1600" dirty="0"/>
          </a:p>
          <a:p>
            <a:pPr marL="0" indent="0">
              <a:buNone/>
            </a:pPr>
            <a:endParaRPr lang="de-DE" dirty="0"/>
          </a:p>
          <a:p>
            <a:endParaRPr lang="de-DE" dirty="0"/>
          </a:p>
        </p:txBody>
      </p:sp>
    </p:spTree>
    <p:extLst>
      <p:ext uri="{BB962C8B-B14F-4D97-AF65-F5344CB8AC3E}">
        <p14:creationId xmlns:p14="http://schemas.microsoft.com/office/powerpoint/2010/main" val="4066357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760EBC-E1B4-462A-9AC6-52F80DC90AAC}"/>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4AA6F589-1033-4B6F-BE32-84465B3144D1}"/>
              </a:ext>
            </a:extLst>
          </p:cNvPr>
          <p:cNvSpPr>
            <a:spLocks noGrp="1"/>
          </p:cNvSpPr>
          <p:nvPr>
            <p:ph idx="1"/>
          </p:nvPr>
        </p:nvSpPr>
        <p:spPr/>
        <p:txBody>
          <a:bodyPr/>
          <a:lstStyle/>
          <a:p>
            <a:pPr marL="0" indent="0">
              <a:buNone/>
            </a:pPr>
            <a:r>
              <a:rPr lang="de-DE" sz="1600" b="1" u="sng" dirty="0"/>
              <a:t>2.2. Neubaubedarfe und Angebotsüberhänge 2018 – 2035</a:t>
            </a:r>
          </a:p>
          <a:p>
            <a:pPr marL="0" indent="0">
              <a:buNone/>
            </a:pPr>
            <a:r>
              <a:rPr lang="de-DE" sz="1600" dirty="0"/>
              <a:t> </a:t>
            </a:r>
          </a:p>
          <a:p>
            <a:pPr marL="0" indent="0">
              <a:buNone/>
            </a:pPr>
            <a:r>
              <a:rPr lang="de-DE" sz="1600" dirty="0"/>
              <a:t>Dass der Wohnungsmarkt in Husum weiterhin durch einen stetig ansteigenden Mangel an bezahlbarem Wohnraum gekennzeichnet ist, belegt zum einen die bereits im Dezember 2019 veröffentlichte Wohnungsmarktanalyse des Kreises NF sowie auch die im Folgenden erhobenen Zahlen und Daten der Stadt Husum.</a:t>
            </a:r>
          </a:p>
          <a:p>
            <a:pPr marL="0" indent="0">
              <a:buNone/>
            </a:pPr>
            <a:r>
              <a:rPr lang="de-DE" sz="1600" dirty="0"/>
              <a:t> </a:t>
            </a:r>
          </a:p>
          <a:p>
            <a:pPr marL="0" indent="0">
              <a:buNone/>
            </a:pPr>
            <a:r>
              <a:rPr lang="de-DE" sz="1600" dirty="0"/>
              <a:t>Für den Raum Husum werden 1.205 Wohneinheiten im Rahmen des Neubaubedarfes in den Jahren 2018 bis 2035 festgestellt – insbesondere für den Bereich kleiner, sozialrechtlich bezahlbarer Wohnungen. </a:t>
            </a:r>
          </a:p>
          <a:p>
            <a:pPr marL="0" indent="0">
              <a:buNone/>
            </a:pPr>
            <a:endParaRPr lang="de-DE" sz="1600" dirty="0"/>
          </a:p>
          <a:p>
            <a:pPr marL="0" indent="0">
              <a:buNone/>
            </a:pPr>
            <a:r>
              <a:rPr lang="de-DE" sz="1600" dirty="0"/>
              <a:t>Folgende Wohnungsmarktbilanz beschreibt die Zentralorte des Kreises NF </a:t>
            </a:r>
          </a:p>
          <a:p>
            <a:pPr marL="0" indent="0">
              <a:buNone/>
            </a:pPr>
            <a:r>
              <a:rPr lang="de-DE" sz="1600" dirty="0"/>
              <a:t>inklusive Nahbereich in Wohneinheiten (ALP Wohnungsmarktanalyse 2019 des Kreises NF): </a:t>
            </a:r>
          </a:p>
          <a:p>
            <a:pPr marL="0" indent="0">
              <a:buNone/>
            </a:pPr>
            <a:endParaRPr lang="de-DE" sz="1600" dirty="0"/>
          </a:p>
          <a:p>
            <a:pPr marL="0" indent="0">
              <a:buNone/>
            </a:pPr>
            <a:endParaRPr lang="de-DE" sz="1600" dirty="0"/>
          </a:p>
          <a:p>
            <a:pPr marL="0" indent="0">
              <a:buNone/>
            </a:pPr>
            <a:endParaRPr lang="de-DE" sz="1600" dirty="0"/>
          </a:p>
          <a:p>
            <a:endParaRPr lang="de-DE" dirty="0"/>
          </a:p>
        </p:txBody>
      </p:sp>
    </p:spTree>
    <p:extLst>
      <p:ext uri="{BB962C8B-B14F-4D97-AF65-F5344CB8AC3E}">
        <p14:creationId xmlns:p14="http://schemas.microsoft.com/office/powerpoint/2010/main" val="3713171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00C106-4CFE-4CF9-8AD9-AB4B9E567C2A}"/>
              </a:ext>
            </a:extLst>
          </p:cNvPr>
          <p:cNvSpPr>
            <a:spLocks noGrp="1"/>
          </p:cNvSpPr>
          <p:nvPr>
            <p:ph type="title"/>
          </p:nvPr>
        </p:nvSpPr>
        <p:spPr/>
        <p:txBody>
          <a:bodyPr/>
          <a:lstStyle/>
          <a:p>
            <a:endParaRPr lang="de-DE"/>
          </a:p>
        </p:txBody>
      </p:sp>
      <p:graphicFrame>
        <p:nvGraphicFramePr>
          <p:cNvPr id="4" name="Inhaltsplatzhalter 3">
            <a:extLst>
              <a:ext uri="{FF2B5EF4-FFF2-40B4-BE49-F238E27FC236}">
                <a16:creationId xmlns:a16="http://schemas.microsoft.com/office/drawing/2014/main" id="{B5945756-111A-4F5C-997B-0FA6F32B4F77}"/>
              </a:ext>
            </a:extLst>
          </p:cNvPr>
          <p:cNvGraphicFramePr>
            <a:graphicFrameLocks noGrp="1"/>
          </p:cNvGraphicFramePr>
          <p:nvPr>
            <p:ph idx="1"/>
          </p:nvPr>
        </p:nvGraphicFramePr>
        <p:xfrm>
          <a:off x="1447800" y="2446020"/>
          <a:ext cx="6248400" cy="3185160"/>
        </p:xfrm>
        <a:graphic>
          <a:graphicData uri="http://schemas.openxmlformats.org/drawingml/2006/table">
            <a:tbl>
              <a:tblPr firstRow="1" firstCol="1" bandRow="1">
                <a:tableStyleId>{21E4AEA4-8DFA-4A89-87EB-49C32662AFE0}</a:tableStyleId>
              </a:tblPr>
              <a:tblGrid>
                <a:gridCol w="3164512">
                  <a:extLst>
                    <a:ext uri="{9D8B030D-6E8A-4147-A177-3AD203B41FA5}">
                      <a16:colId xmlns:a16="http://schemas.microsoft.com/office/drawing/2014/main" val="4139323405"/>
                    </a:ext>
                  </a:extLst>
                </a:gridCol>
                <a:gridCol w="3083888">
                  <a:extLst>
                    <a:ext uri="{9D8B030D-6E8A-4147-A177-3AD203B41FA5}">
                      <a16:colId xmlns:a16="http://schemas.microsoft.com/office/drawing/2014/main" val="1289671278"/>
                    </a:ext>
                  </a:extLst>
                </a:gridCol>
              </a:tblGrid>
              <a:tr h="0">
                <a:tc>
                  <a:txBody>
                    <a:bodyPr/>
                    <a:lstStyle/>
                    <a:p>
                      <a:pPr>
                        <a:spcAft>
                          <a:spcPts val="0"/>
                        </a:spcAft>
                      </a:pPr>
                      <a:r>
                        <a:rPr lang="de-DE" sz="1100">
                          <a:effectLst/>
                        </a:rPr>
                        <a:t>Zentralorte inkl. Nahbereich</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Bedarfe Wohneinheiten</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1953967882"/>
                  </a:ext>
                </a:extLst>
              </a:tr>
              <a:tr h="0">
                <a:tc>
                  <a:txBody>
                    <a:bodyPr/>
                    <a:lstStyle/>
                    <a:p>
                      <a:pPr>
                        <a:spcAft>
                          <a:spcPts val="0"/>
                        </a:spcAft>
                      </a:pPr>
                      <a:r>
                        <a:rPr lang="de-DE" sz="1100" dirty="0">
                          <a:effectLst/>
                        </a:rPr>
                        <a:t>Husum</a:t>
                      </a:r>
                      <a:endParaRPr lang="de-DE" sz="1100" dirty="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1.205</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3755420364"/>
                  </a:ext>
                </a:extLst>
              </a:tr>
              <a:tr h="0">
                <a:tc>
                  <a:txBody>
                    <a:bodyPr/>
                    <a:lstStyle/>
                    <a:p>
                      <a:pPr>
                        <a:spcAft>
                          <a:spcPts val="0"/>
                        </a:spcAft>
                      </a:pPr>
                      <a:r>
                        <a:rPr lang="de-DE" sz="1100">
                          <a:effectLst/>
                        </a:rPr>
                        <a:t>Niebüll </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805</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908111233"/>
                  </a:ext>
                </a:extLst>
              </a:tr>
              <a:tr h="0">
                <a:tc>
                  <a:txBody>
                    <a:bodyPr/>
                    <a:lstStyle/>
                    <a:p>
                      <a:pPr>
                        <a:spcAft>
                          <a:spcPts val="0"/>
                        </a:spcAft>
                      </a:pPr>
                      <a:r>
                        <a:rPr lang="de-DE" sz="1100">
                          <a:effectLst/>
                        </a:rPr>
                        <a:t>Garding </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445</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413979832"/>
                  </a:ext>
                </a:extLst>
              </a:tr>
              <a:tr h="0">
                <a:tc>
                  <a:txBody>
                    <a:bodyPr/>
                    <a:lstStyle/>
                    <a:p>
                      <a:pPr>
                        <a:spcAft>
                          <a:spcPts val="0"/>
                        </a:spcAft>
                      </a:pPr>
                      <a:r>
                        <a:rPr lang="de-DE" sz="1100">
                          <a:effectLst/>
                        </a:rPr>
                        <a:t>Bredstedt </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440</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1929574131"/>
                  </a:ext>
                </a:extLst>
              </a:tr>
              <a:tr h="0">
                <a:tc>
                  <a:txBody>
                    <a:bodyPr/>
                    <a:lstStyle/>
                    <a:p>
                      <a:pPr>
                        <a:spcAft>
                          <a:spcPts val="0"/>
                        </a:spcAft>
                      </a:pPr>
                      <a:r>
                        <a:rPr lang="de-DE" sz="1100">
                          <a:effectLst/>
                        </a:rPr>
                        <a:t>Viöl </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290</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1344080891"/>
                  </a:ext>
                </a:extLst>
              </a:tr>
              <a:tr h="0">
                <a:tc>
                  <a:txBody>
                    <a:bodyPr/>
                    <a:lstStyle/>
                    <a:p>
                      <a:pPr>
                        <a:spcAft>
                          <a:spcPts val="0"/>
                        </a:spcAft>
                      </a:pPr>
                      <a:r>
                        <a:rPr lang="de-DE" sz="1100">
                          <a:effectLst/>
                        </a:rPr>
                        <a:t>Friedrichstadt</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80</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3279149005"/>
                  </a:ext>
                </a:extLst>
              </a:tr>
              <a:tr h="0">
                <a:tc>
                  <a:txBody>
                    <a:bodyPr/>
                    <a:lstStyle/>
                    <a:p>
                      <a:pPr>
                        <a:spcAft>
                          <a:spcPts val="0"/>
                        </a:spcAft>
                      </a:pPr>
                      <a:r>
                        <a:rPr lang="de-DE" sz="1100">
                          <a:effectLst/>
                        </a:rPr>
                        <a:t>Süderlügum </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10</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3373427338"/>
                  </a:ext>
                </a:extLst>
              </a:tr>
              <a:tr h="0">
                <a:tc>
                  <a:txBody>
                    <a:bodyPr/>
                    <a:lstStyle/>
                    <a:p>
                      <a:pPr>
                        <a:spcAft>
                          <a:spcPts val="0"/>
                        </a:spcAft>
                      </a:pPr>
                      <a:r>
                        <a:rPr lang="de-DE" sz="1100">
                          <a:effectLst/>
                        </a:rPr>
                        <a:t>Tönning </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-145</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3637407824"/>
                  </a:ext>
                </a:extLst>
              </a:tr>
              <a:tr h="0">
                <a:tc>
                  <a:txBody>
                    <a:bodyPr/>
                    <a:lstStyle/>
                    <a:p>
                      <a:pPr>
                        <a:spcAft>
                          <a:spcPts val="0"/>
                        </a:spcAft>
                      </a:pPr>
                      <a:r>
                        <a:rPr lang="de-DE" sz="1100">
                          <a:effectLst/>
                        </a:rPr>
                        <a:t>Neukirchen </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-155</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995855133"/>
                  </a:ext>
                </a:extLst>
              </a:tr>
              <a:tr h="0">
                <a:tc>
                  <a:txBody>
                    <a:bodyPr/>
                    <a:lstStyle/>
                    <a:p>
                      <a:pPr>
                        <a:spcAft>
                          <a:spcPts val="0"/>
                        </a:spcAft>
                      </a:pPr>
                      <a:r>
                        <a:rPr lang="de-DE" sz="1100">
                          <a:effectLst/>
                        </a:rPr>
                        <a:t>Leck </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dirty="0">
                          <a:effectLst/>
                        </a:rPr>
                        <a:t>-195</a:t>
                      </a:r>
                      <a:endParaRPr lang="de-DE" sz="1100" dirty="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1921020388"/>
                  </a:ext>
                </a:extLst>
              </a:tr>
            </a:tbl>
          </a:graphicData>
        </a:graphic>
      </p:graphicFrame>
    </p:spTree>
    <p:extLst>
      <p:ext uri="{BB962C8B-B14F-4D97-AF65-F5344CB8AC3E}">
        <p14:creationId xmlns:p14="http://schemas.microsoft.com/office/powerpoint/2010/main" val="2635684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0295A7-5241-4139-A47E-B42EDD6A4644}"/>
              </a:ext>
            </a:extLst>
          </p:cNvPr>
          <p:cNvSpPr>
            <a:spLocks noGrp="1"/>
          </p:cNvSpPr>
          <p:nvPr>
            <p:ph type="title"/>
          </p:nvPr>
        </p:nvSpPr>
        <p:spPr/>
        <p:txBody>
          <a:bodyPr/>
          <a:lstStyle/>
          <a:p>
            <a:endParaRPr lang="de-DE"/>
          </a:p>
        </p:txBody>
      </p:sp>
      <p:graphicFrame>
        <p:nvGraphicFramePr>
          <p:cNvPr id="5" name="Inhaltsplatzhalter 4">
            <a:extLst>
              <a:ext uri="{FF2B5EF4-FFF2-40B4-BE49-F238E27FC236}">
                <a16:creationId xmlns:a16="http://schemas.microsoft.com/office/drawing/2014/main" id="{4454D8F4-C7FE-42BF-9DD9-359A26470308}"/>
              </a:ext>
            </a:extLst>
          </p:cNvPr>
          <p:cNvGraphicFramePr>
            <a:graphicFrameLocks noGrp="1"/>
          </p:cNvGraphicFramePr>
          <p:nvPr>
            <p:ph idx="1"/>
            <p:extLst>
              <p:ext uri="{D42A27DB-BD31-4B8C-83A1-F6EECF244321}">
                <p14:modId xmlns:p14="http://schemas.microsoft.com/office/powerpoint/2010/main" val="2221834282"/>
              </p:ext>
            </p:extLst>
          </p:nvPr>
        </p:nvGraphicFramePr>
        <p:xfrm>
          <a:off x="3635896" y="2355813"/>
          <a:ext cx="4896545" cy="3564535"/>
        </p:xfrm>
        <a:graphic>
          <a:graphicData uri="http://schemas.openxmlformats.org/drawingml/2006/table">
            <a:tbl>
              <a:tblPr firstRow="1" firstCol="1" bandRow="1">
                <a:tableStyleId>{21E4AEA4-8DFA-4A89-87EB-49C32662AFE0}</a:tableStyleId>
              </a:tblPr>
              <a:tblGrid>
                <a:gridCol w="1023669">
                  <a:extLst>
                    <a:ext uri="{9D8B030D-6E8A-4147-A177-3AD203B41FA5}">
                      <a16:colId xmlns:a16="http://schemas.microsoft.com/office/drawing/2014/main" val="507970714"/>
                    </a:ext>
                  </a:extLst>
                </a:gridCol>
                <a:gridCol w="972484">
                  <a:extLst>
                    <a:ext uri="{9D8B030D-6E8A-4147-A177-3AD203B41FA5}">
                      <a16:colId xmlns:a16="http://schemas.microsoft.com/office/drawing/2014/main" val="4282249792"/>
                    </a:ext>
                  </a:extLst>
                </a:gridCol>
                <a:gridCol w="972484">
                  <a:extLst>
                    <a:ext uri="{9D8B030D-6E8A-4147-A177-3AD203B41FA5}">
                      <a16:colId xmlns:a16="http://schemas.microsoft.com/office/drawing/2014/main" val="3592507389"/>
                    </a:ext>
                  </a:extLst>
                </a:gridCol>
                <a:gridCol w="972484">
                  <a:extLst>
                    <a:ext uri="{9D8B030D-6E8A-4147-A177-3AD203B41FA5}">
                      <a16:colId xmlns:a16="http://schemas.microsoft.com/office/drawing/2014/main" val="3156932385"/>
                    </a:ext>
                  </a:extLst>
                </a:gridCol>
                <a:gridCol w="955424">
                  <a:extLst>
                    <a:ext uri="{9D8B030D-6E8A-4147-A177-3AD203B41FA5}">
                      <a16:colId xmlns:a16="http://schemas.microsoft.com/office/drawing/2014/main" val="2629476496"/>
                    </a:ext>
                  </a:extLst>
                </a:gridCol>
              </a:tblGrid>
              <a:tr h="569131">
                <a:tc>
                  <a:txBody>
                    <a:bodyPr/>
                    <a:lstStyle/>
                    <a:p>
                      <a:endParaRPr lang="de-DE" sz="800">
                        <a:effectLst/>
                        <a:latin typeface="Times New Roman" panose="02020603050405020304" pitchFamily="18" charset="0"/>
                      </a:endParaRPr>
                    </a:p>
                  </a:txBody>
                  <a:tcPr marL="49871" marR="49871" marT="49871" marB="49871"/>
                </a:tc>
                <a:tc>
                  <a:txBody>
                    <a:bodyPr/>
                    <a:lstStyle/>
                    <a:p>
                      <a:pPr>
                        <a:spcAft>
                          <a:spcPts val="0"/>
                        </a:spcAft>
                      </a:pPr>
                      <a:r>
                        <a:rPr lang="de-DE" sz="900">
                          <a:effectLst/>
                        </a:rPr>
                        <a:t>Ein Personen- haushalte</a:t>
                      </a:r>
                    </a:p>
                    <a:p>
                      <a:pPr>
                        <a:spcAft>
                          <a:spcPts val="0"/>
                        </a:spcAft>
                      </a:pPr>
                      <a:r>
                        <a:rPr lang="de-DE" sz="900">
                          <a:effectLst/>
                        </a:rPr>
                        <a:t>(MieterInnen)</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dirty="0">
                          <a:effectLst/>
                        </a:rPr>
                        <a:t>Mietwohnungen unter 50 m²</a:t>
                      </a:r>
                      <a:endParaRPr lang="de-DE" sz="900" dirty="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Zwei Personen-Haushalte (MieterInnen)</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Mietwohnungen 50 bis unter 60 m²</a:t>
                      </a:r>
                      <a:endParaRPr lang="de-DE" sz="90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1841875613"/>
                  </a:ext>
                </a:extLst>
              </a:tr>
              <a:tr h="283147">
                <a:tc>
                  <a:txBody>
                    <a:bodyPr/>
                    <a:lstStyle/>
                    <a:p>
                      <a:pPr>
                        <a:spcAft>
                          <a:spcPts val="0"/>
                        </a:spcAft>
                      </a:pPr>
                      <a:r>
                        <a:rPr lang="de-DE" sz="900">
                          <a:effectLst/>
                        </a:rPr>
                        <a:t>Bredstedt</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560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210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340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160</a:t>
                      </a:r>
                      <a:endParaRPr lang="de-DE" sz="90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1250510749"/>
                  </a:ext>
                </a:extLst>
              </a:tr>
              <a:tr h="283147">
                <a:tc>
                  <a:txBody>
                    <a:bodyPr/>
                    <a:lstStyle/>
                    <a:p>
                      <a:pPr>
                        <a:spcAft>
                          <a:spcPts val="0"/>
                        </a:spcAft>
                      </a:pPr>
                      <a:r>
                        <a:rPr lang="de-DE" sz="900">
                          <a:effectLst/>
                        </a:rPr>
                        <a:t>Friedrichstadt</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320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120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200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120</a:t>
                      </a:r>
                      <a:endParaRPr lang="de-DE" sz="90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1117438665"/>
                  </a:ext>
                </a:extLst>
              </a:tr>
              <a:tr h="283147">
                <a:tc>
                  <a:txBody>
                    <a:bodyPr/>
                    <a:lstStyle/>
                    <a:p>
                      <a:pPr>
                        <a:spcAft>
                          <a:spcPts val="0"/>
                        </a:spcAft>
                      </a:pPr>
                      <a:r>
                        <a:rPr lang="de-DE" sz="900">
                          <a:effectLst/>
                        </a:rPr>
                        <a:t>Garding</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390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dirty="0">
                          <a:effectLst/>
                        </a:rPr>
                        <a:t>150</a:t>
                      </a:r>
                      <a:endParaRPr lang="de-DE" sz="900" dirty="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dirty="0">
                          <a:effectLst/>
                        </a:rPr>
                        <a:t>210</a:t>
                      </a:r>
                      <a:endParaRPr lang="de-DE" sz="900" dirty="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100</a:t>
                      </a:r>
                      <a:endParaRPr lang="de-DE" sz="90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2523239120"/>
                  </a:ext>
                </a:extLst>
              </a:tr>
              <a:tr h="283147">
                <a:tc>
                  <a:txBody>
                    <a:bodyPr/>
                    <a:lstStyle/>
                    <a:p>
                      <a:pPr>
                        <a:spcAft>
                          <a:spcPts val="0"/>
                        </a:spcAft>
                      </a:pPr>
                      <a:r>
                        <a:rPr lang="de-DE" sz="900">
                          <a:effectLst/>
                        </a:rPr>
                        <a:t>Husum</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3.580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dirty="0">
                          <a:effectLst/>
                        </a:rPr>
                        <a:t>1.510</a:t>
                      </a:r>
                      <a:endParaRPr lang="de-DE" sz="900" dirty="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1.830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1.010</a:t>
                      </a:r>
                      <a:endParaRPr lang="de-DE" sz="90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2317308544"/>
                  </a:ext>
                </a:extLst>
              </a:tr>
              <a:tr h="283147">
                <a:tc>
                  <a:txBody>
                    <a:bodyPr/>
                    <a:lstStyle/>
                    <a:p>
                      <a:pPr>
                        <a:spcAft>
                          <a:spcPts val="0"/>
                        </a:spcAft>
                      </a:pPr>
                      <a:r>
                        <a:rPr lang="de-DE" sz="900">
                          <a:effectLst/>
                        </a:rPr>
                        <a:t>Leck</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910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dirty="0">
                          <a:effectLst/>
                        </a:rPr>
                        <a:t>350</a:t>
                      </a:r>
                      <a:endParaRPr lang="de-DE" sz="900" dirty="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580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290</a:t>
                      </a:r>
                      <a:endParaRPr lang="de-DE" sz="90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3029919300"/>
                  </a:ext>
                </a:extLst>
              </a:tr>
              <a:tr h="283147">
                <a:tc>
                  <a:txBody>
                    <a:bodyPr/>
                    <a:lstStyle/>
                    <a:p>
                      <a:pPr>
                        <a:spcAft>
                          <a:spcPts val="0"/>
                        </a:spcAft>
                      </a:pPr>
                      <a:r>
                        <a:rPr lang="de-DE" sz="900">
                          <a:effectLst/>
                        </a:rPr>
                        <a:t>Niebüll</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1.280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dirty="0">
                          <a:effectLst/>
                        </a:rPr>
                        <a:t>440</a:t>
                      </a:r>
                      <a:endParaRPr lang="de-DE" sz="900" dirty="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740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430</a:t>
                      </a:r>
                      <a:endParaRPr lang="de-DE" sz="90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2368064711"/>
                  </a:ext>
                </a:extLst>
              </a:tr>
              <a:tr h="447081">
                <a:tc>
                  <a:txBody>
                    <a:bodyPr/>
                    <a:lstStyle/>
                    <a:p>
                      <a:pPr>
                        <a:spcAft>
                          <a:spcPts val="0"/>
                        </a:spcAft>
                      </a:pPr>
                      <a:r>
                        <a:rPr lang="de-DE" sz="900">
                          <a:effectLst/>
                        </a:rPr>
                        <a:t>Sankt Peter-Ording</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820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dirty="0">
                          <a:effectLst/>
                        </a:rPr>
                        <a:t>370</a:t>
                      </a:r>
                      <a:endParaRPr lang="de-DE" sz="900" dirty="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390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220</a:t>
                      </a:r>
                      <a:endParaRPr lang="de-DE" sz="90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2913744805"/>
                  </a:ext>
                </a:extLst>
              </a:tr>
              <a:tr h="283147">
                <a:tc>
                  <a:txBody>
                    <a:bodyPr/>
                    <a:lstStyle/>
                    <a:p>
                      <a:pPr>
                        <a:spcAft>
                          <a:spcPts val="0"/>
                        </a:spcAft>
                      </a:pPr>
                      <a:r>
                        <a:rPr lang="de-DE" sz="900">
                          <a:effectLst/>
                        </a:rPr>
                        <a:t>Süderlügum</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140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40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100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60</a:t>
                      </a:r>
                      <a:endParaRPr lang="de-DE" sz="90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382151157"/>
                  </a:ext>
                </a:extLst>
              </a:tr>
              <a:tr h="283147">
                <a:tc>
                  <a:txBody>
                    <a:bodyPr/>
                    <a:lstStyle/>
                    <a:p>
                      <a:pPr>
                        <a:spcAft>
                          <a:spcPts val="0"/>
                        </a:spcAft>
                      </a:pPr>
                      <a:r>
                        <a:rPr lang="de-DE" sz="900">
                          <a:effectLst/>
                        </a:rPr>
                        <a:t>Tönning</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560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230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290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190</a:t>
                      </a:r>
                      <a:endParaRPr lang="de-DE" sz="90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1651202329"/>
                  </a:ext>
                </a:extLst>
              </a:tr>
              <a:tr h="283147">
                <a:tc>
                  <a:txBody>
                    <a:bodyPr/>
                    <a:lstStyle/>
                    <a:p>
                      <a:pPr>
                        <a:spcAft>
                          <a:spcPts val="0"/>
                        </a:spcAft>
                      </a:pPr>
                      <a:r>
                        <a:rPr lang="de-DE" sz="900">
                          <a:effectLst/>
                        </a:rPr>
                        <a:t>Viöl</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dirty="0">
                          <a:effectLst/>
                        </a:rPr>
                        <a:t>160</a:t>
                      </a:r>
                      <a:endParaRPr lang="de-DE" sz="900" dirty="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40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110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dirty="0">
                          <a:effectLst/>
                        </a:rPr>
                        <a:t>80</a:t>
                      </a:r>
                      <a:endParaRPr lang="de-DE" sz="900" dirty="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103581066"/>
                  </a:ext>
                </a:extLst>
              </a:tr>
            </a:tbl>
          </a:graphicData>
        </a:graphic>
      </p:graphicFrame>
      <p:sp>
        <p:nvSpPr>
          <p:cNvPr id="4" name="Textplatzhalter 3">
            <a:extLst>
              <a:ext uri="{FF2B5EF4-FFF2-40B4-BE49-F238E27FC236}">
                <a16:creationId xmlns:a16="http://schemas.microsoft.com/office/drawing/2014/main" id="{7CB5DC3A-5E1A-4E12-A172-5067C79BC6FF}"/>
              </a:ext>
            </a:extLst>
          </p:cNvPr>
          <p:cNvSpPr>
            <a:spLocks noGrp="1"/>
          </p:cNvSpPr>
          <p:nvPr>
            <p:ph type="body" sz="half" idx="2"/>
          </p:nvPr>
        </p:nvSpPr>
        <p:spPr>
          <a:xfrm>
            <a:off x="899592" y="2355813"/>
            <a:ext cx="2565921" cy="3770349"/>
          </a:xfrm>
        </p:spPr>
        <p:txBody>
          <a:bodyPr/>
          <a:lstStyle/>
          <a:p>
            <a:r>
              <a:rPr lang="de-DE" sz="1600" b="1" u="sng" dirty="0"/>
              <a:t>2.3 Strukturelles Defizit kleiner Wohnungen in Nordfriesland:</a:t>
            </a: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sz="1000" dirty="0"/>
          </a:p>
          <a:p>
            <a:endParaRPr lang="de-DE" sz="1000" dirty="0"/>
          </a:p>
          <a:p>
            <a:r>
              <a:rPr lang="de-DE" sz="1000" dirty="0"/>
              <a:t>Quelle: ALP Wohnungsmarktanalyse 2019 des Kreises Nordfriesland</a:t>
            </a:r>
          </a:p>
          <a:p>
            <a:endParaRPr lang="de-DE" sz="1600" b="1" u="sng" dirty="0"/>
          </a:p>
          <a:p>
            <a:endParaRPr lang="de-DE" dirty="0"/>
          </a:p>
        </p:txBody>
      </p:sp>
    </p:spTree>
    <p:extLst>
      <p:ext uri="{BB962C8B-B14F-4D97-AF65-F5344CB8AC3E}">
        <p14:creationId xmlns:p14="http://schemas.microsoft.com/office/powerpoint/2010/main" val="3208426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1CE143-9D9E-4883-A6BD-87FEF454BE72}"/>
              </a:ext>
            </a:extLst>
          </p:cNvPr>
          <p:cNvSpPr>
            <a:spLocks noGrp="1"/>
          </p:cNvSpPr>
          <p:nvPr>
            <p:ph type="title"/>
          </p:nvPr>
        </p:nvSpPr>
        <p:spPr/>
        <p:txBody>
          <a:bodyPr/>
          <a:lstStyle/>
          <a:p>
            <a:endParaRPr lang="de-DE"/>
          </a:p>
        </p:txBody>
      </p:sp>
      <p:sp>
        <p:nvSpPr>
          <p:cNvPr id="4" name="Textplatzhalter 3">
            <a:extLst>
              <a:ext uri="{FF2B5EF4-FFF2-40B4-BE49-F238E27FC236}">
                <a16:creationId xmlns:a16="http://schemas.microsoft.com/office/drawing/2014/main" id="{2E5B7EE4-99C0-4A71-BD72-F61AFEE7D921}"/>
              </a:ext>
            </a:extLst>
          </p:cNvPr>
          <p:cNvSpPr>
            <a:spLocks noGrp="1"/>
          </p:cNvSpPr>
          <p:nvPr>
            <p:ph type="body" sz="half" idx="2"/>
          </p:nvPr>
        </p:nvSpPr>
        <p:spPr>
          <a:xfrm>
            <a:off x="457199" y="2492896"/>
            <a:ext cx="3008313" cy="3087219"/>
          </a:xfrm>
        </p:spPr>
        <p:txBody>
          <a:bodyPr/>
          <a:lstStyle/>
          <a:p>
            <a:r>
              <a:rPr lang="de-DE" sz="1600" b="1" u="sng" dirty="0"/>
              <a:t>2.4 Mietpreisentwicklungen in Nordfriesland 2013 bis 2018:</a:t>
            </a:r>
          </a:p>
          <a:p>
            <a:endParaRPr lang="de-DE" dirty="0"/>
          </a:p>
          <a:p>
            <a:endParaRPr lang="de-DE" dirty="0"/>
          </a:p>
          <a:p>
            <a:endParaRPr lang="de-DE" dirty="0"/>
          </a:p>
          <a:p>
            <a:endParaRPr lang="de-DE" dirty="0"/>
          </a:p>
          <a:p>
            <a:endParaRPr lang="de-DE" dirty="0"/>
          </a:p>
          <a:p>
            <a:endParaRPr lang="de-DE" sz="900" dirty="0"/>
          </a:p>
          <a:p>
            <a:endParaRPr lang="de-DE" sz="900" dirty="0"/>
          </a:p>
          <a:p>
            <a:endParaRPr lang="de-DE" sz="900" dirty="0"/>
          </a:p>
          <a:p>
            <a:endParaRPr lang="de-DE" sz="900" dirty="0"/>
          </a:p>
          <a:p>
            <a:r>
              <a:rPr lang="de-DE" sz="900" dirty="0"/>
              <a:t>(Quelle: ALP Wohnungsmarktanalyse 2019 des Kreises NF) </a:t>
            </a:r>
          </a:p>
          <a:p>
            <a:endParaRPr lang="de-DE" dirty="0"/>
          </a:p>
        </p:txBody>
      </p:sp>
      <p:sp>
        <p:nvSpPr>
          <p:cNvPr id="6" name="Inhaltsplatzhalter 5">
            <a:extLst>
              <a:ext uri="{FF2B5EF4-FFF2-40B4-BE49-F238E27FC236}">
                <a16:creationId xmlns:a16="http://schemas.microsoft.com/office/drawing/2014/main" id="{862D3CC3-704F-4A3F-9ECE-46B1F24EE271}"/>
              </a:ext>
            </a:extLst>
          </p:cNvPr>
          <p:cNvSpPr>
            <a:spLocks noGrp="1"/>
          </p:cNvSpPr>
          <p:nvPr>
            <p:ph idx="1"/>
          </p:nvPr>
        </p:nvSpPr>
        <p:spPr>
          <a:xfrm>
            <a:off x="3575050" y="1916832"/>
            <a:ext cx="5111750" cy="4209331"/>
          </a:xfrm>
        </p:spPr>
        <p:txBody>
          <a:bodyPr/>
          <a:lstStyle/>
          <a:p>
            <a:pPr marL="0" indent="0" fontAlgn="t">
              <a:buNone/>
            </a:pPr>
            <a:r>
              <a:rPr lang="de-DE" b="1" dirty="0"/>
              <a:t> </a:t>
            </a:r>
            <a:endParaRPr lang="de-DE" dirty="0"/>
          </a:p>
          <a:p>
            <a:pPr marL="0" indent="0">
              <a:buNone/>
            </a:pPr>
            <a:endParaRPr lang="de-DE" dirty="0"/>
          </a:p>
        </p:txBody>
      </p:sp>
      <p:graphicFrame>
        <p:nvGraphicFramePr>
          <p:cNvPr id="8" name="Tabelle 7">
            <a:extLst>
              <a:ext uri="{FF2B5EF4-FFF2-40B4-BE49-F238E27FC236}">
                <a16:creationId xmlns:a16="http://schemas.microsoft.com/office/drawing/2014/main" id="{7CC6F8D1-007F-4FDB-BBDD-A9F68DAC3AF8}"/>
              </a:ext>
            </a:extLst>
          </p:cNvPr>
          <p:cNvGraphicFramePr>
            <a:graphicFrameLocks noGrp="1"/>
          </p:cNvGraphicFramePr>
          <p:nvPr>
            <p:extLst>
              <p:ext uri="{D42A27DB-BD31-4B8C-83A1-F6EECF244321}">
                <p14:modId xmlns:p14="http://schemas.microsoft.com/office/powerpoint/2010/main" val="1208884212"/>
              </p:ext>
            </p:extLst>
          </p:nvPr>
        </p:nvGraphicFramePr>
        <p:xfrm>
          <a:off x="3575049" y="2492896"/>
          <a:ext cx="4885381" cy="2952328"/>
        </p:xfrm>
        <a:graphic>
          <a:graphicData uri="http://schemas.openxmlformats.org/drawingml/2006/table">
            <a:tbl>
              <a:tblPr firstRow="1" firstCol="1" bandRow="1">
                <a:tableStyleId>{21E4AEA4-8DFA-4A89-87EB-49C32662AFE0}</a:tableStyleId>
              </a:tblPr>
              <a:tblGrid>
                <a:gridCol w="1628107">
                  <a:extLst>
                    <a:ext uri="{9D8B030D-6E8A-4147-A177-3AD203B41FA5}">
                      <a16:colId xmlns:a16="http://schemas.microsoft.com/office/drawing/2014/main" val="1880845704"/>
                    </a:ext>
                  </a:extLst>
                </a:gridCol>
                <a:gridCol w="1032180">
                  <a:extLst>
                    <a:ext uri="{9D8B030D-6E8A-4147-A177-3AD203B41FA5}">
                      <a16:colId xmlns:a16="http://schemas.microsoft.com/office/drawing/2014/main" val="1654602960"/>
                    </a:ext>
                  </a:extLst>
                </a:gridCol>
                <a:gridCol w="2225094">
                  <a:extLst>
                    <a:ext uri="{9D8B030D-6E8A-4147-A177-3AD203B41FA5}">
                      <a16:colId xmlns:a16="http://schemas.microsoft.com/office/drawing/2014/main" val="3576138989"/>
                    </a:ext>
                  </a:extLst>
                </a:gridCol>
              </a:tblGrid>
              <a:tr h="373856">
                <a:tc>
                  <a:txBody>
                    <a:bodyPr/>
                    <a:lstStyle/>
                    <a:p>
                      <a:pPr>
                        <a:spcAft>
                          <a:spcPts val="0"/>
                        </a:spcAft>
                      </a:pPr>
                      <a:r>
                        <a:rPr lang="de-DE" sz="11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dirty="0">
                          <a:effectLst/>
                        </a:rPr>
                        <a:t>Zentralort</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a:effectLst/>
                        </a:rPr>
                        <a:t>Nahbereich</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13281758"/>
                  </a:ext>
                </a:extLst>
              </a:tr>
              <a:tr h="286497">
                <a:tc>
                  <a:txBody>
                    <a:bodyPr/>
                    <a:lstStyle/>
                    <a:p>
                      <a:pPr>
                        <a:spcAft>
                          <a:spcPts val="0"/>
                        </a:spcAft>
                      </a:pPr>
                      <a:r>
                        <a:rPr lang="de-DE" sz="1100">
                          <a:effectLst/>
                        </a:rPr>
                        <a:t>Bredstedt</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dirty="0">
                          <a:effectLst/>
                        </a:rPr>
                        <a:t>+ 21,4 %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a:effectLst/>
                        </a:rPr>
                        <a:t>+ 19,5 %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002534"/>
                  </a:ext>
                </a:extLst>
              </a:tr>
              <a:tr h="286497">
                <a:tc>
                  <a:txBody>
                    <a:bodyPr/>
                    <a:lstStyle/>
                    <a:p>
                      <a:pPr>
                        <a:spcAft>
                          <a:spcPts val="0"/>
                        </a:spcAft>
                      </a:pPr>
                      <a:r>
                        <a:rPr lang="de-DE" sz="1100" dirty="0">
                          <a:effectLst/>
                        </a:rPr>
                        <a:t>Friedrichstadt</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a:effectLst/>
                        </a:rPr>
                        <a:t>+ 13,2 %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a:effectLst/>
                        </a:rPr>
                        <a:t>+   2,3 %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87421824"/>
                  </a:ext>
                </a:extLst>
              </a:tr>
              <a:tr h="286497">
                <a:tc>
                  <a:txBody>
                    <a:bodyPr/>
                    <a:lstStyle/>
                    <a:p>
                      <a:pPr>
                        <a:spcAft>
                          <a:spcPts val="0"/>
                        </a:spcAft>
                      </a:pPr>
                      <a:r>
                        <a:rPr lang="de-DE" sz="1100">
                          <a:effectLst/>
                        </a:rPr>
                        <a:t>Garding</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dirty="0">
                          <a:effectLst/>
                        </a:rPr>
                        <a:t>+   7,7 %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302909"/>
                  </a:ext>
                </a:extLst>
              </a:tr>
              <a:tr h="286497">
                <a:tc>
                  <a:txBody>
                    <a:bodyPr/>
                    <a:lstStyle/>
                    <a:p>
                      <a:pPr>
                        <a:spcAft>
                          <a:spcPts val="0"/>
                        </a:spcAft>
                      </a:pPr>
                      <a:r>
                        <a:rPr lang="de-DE" sz="1100">
                          <a:effectLst/>
                        </a:rPr>
                        <a:t>Husum</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a:effectLst/>
                        </a:rPr>
                        <a:t>+ 21,0 %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a:effectLst/>
                        </a:rPr>
                        <a:t>+ 27,2 %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801539"/>
                  </a:ext>
                </a:extLst>
              </a:tr>
              <a:tr h="286497">
                <a:tc>
                  <a:txBody>
                    <a:bodyPr/>
                    <a:lstStyle/>
                    <a:p>
                      <a:pPr>
                        <a:spcAft>
                          <a:spcPts val="0"/>
                        </a:spcAft>
                      </a:pPr>
                      <a:r>
                        <a:rPr lang="de-DE" sz="1100">
                          <a:effectLst/>
                        </a:rPr>
                        <a:t>Leck</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a:effectLst/>
                        </a:rPr>
                        <a:t>+ 13,4 %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a:effectLst/>
                        </a:rPr>
                        <a:t>+ 28,4 %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05697301"/>
                  </a:ext>
                </a:extLst>
              </a:tr>
              <a:tr h="286497">
                <a:tc>
                  <a:txBody>
                    <a:bodyPr/>
                    <a:lstStyle/>
                    <a:p>
                      <a:pPr>
                        <a:spcAft>
                          <a:spcPts val="0"/>
                        </a:spcAft>
                      </a:pPr>
                      <a:r>
                        <a:rPr lang="de-DE" sz="1100">
                          <a:effectLst/>
                        </a:rPr>
                        <a:t>Niebüll</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a:effectLst/>
                        </a:rPr>
                        <a:t>+ 17,0 %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a:effectLst/>
                        </a:rPr>
                        <a:t>+ 27,0 %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9415484"/>
                  </a:ext>
                </a:extLst>
              </a:tr>
              <a:tr h="286497">
                <a:tc>
                  <a:txBody>
                    <a:bodyPr/>
                    <a:lstStyle/>
                    <a:p>
                      <a:pPr>
                        <a:spcAft>
                          <a:spcPts val="0"/>
                        </a:spcAft>
                      </a:pPr>
                      <a:r>
                        <a:rPr lang="de-DE" sz="1100">
                          <a:effectLst/>
                        </a:rPr>
                        <a:t>Tönning</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a:effectLst/>
                        </a:rPr>
                        <a:t>+   8,2 %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61765176"/>
                  </a:ext>
                </a:extLst>
              </a:tr>
              <a:tr h="572993">
                <a:tc>
                  <a:txBody>
                    <a:bodyPr/>
                    <a:lstStyle/>
                    <a:p>
                      <a:pPr>
                        <a:spcAft>
                          <a:spcPts val="0"/>
                        </a:spcAft>
                      </a:pPr>
                      <a:r>
                        <a:rPr lang="de-DE" sz="1100">
                          <a:effectLst/>
                        </a:rPr>
                        <a:t>Nordfriesland (Festland)</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100" dirty="0">
                          <a:effectLst/>
                        </a:rPr>
                        <a:t>+ 20,6 %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00594360"/>
                  </a:ext>
                </a:extLst>
              </a:tr>
            </a:tbl>
          </a:graphicData>
        </a:graphic>
      </p:graphicFrame>
    </p:spTree>
    <p:extLst>
      <p:ext uri="{BB962C8B-B14F-4D97-AF65-F5344CB8AC3E}">
        <p14:creationId xmlns:p14="http://schemas.microsoft.com/office/powerpoint/2010/main" val="1959842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A4C7D3-3380-403C-82ED-BAB3A95E0B60}"/>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DEC5691D-4573-436B-B66F-3201492DEB7E}"/>
              </a:ext>
            </a:extLst>
          </p:cNvPr>
          <p:cNvSpPr>
            <a:spLocks noGrp="1"/>
          </p:cNvSpPr>
          <p:nvPr>
            <p:ph idx="1"/>
          </p:nvPr>
        </p:nvSpPr>
        <p:spPr/>
        <p:txBody>
          <a:bodyPr/>
          <a:lstStyle/>
          <a:p>
            <a:pPr marL="0" indent="0">
              <a:buNone/>
            </a:pPr>
            <a:r>
              <a:rPr lang="de-DE" sz="1600" b="1" u="sng" dirty="0"/>
              <a:t>2.5 Zusammenfassung</a:t>
            </a:r>
            <a:endParaRPr lang="de-DE" sz="1600" dirty="0"/>
          </a:p>
          <a:p>
            <a:pPr marL="0" indent="0">
              <a:buNone/>
            </a:pPr>
            <a:r>
              <a:rPr lang="de-DE" sz="1600" dirty="0"/>
              <a:t>Die GEWOBA hat für das abgerissene Wohngebiet Husum Nordwest sowie auf dem Gelände der alten Iven-Agßen-Schule in Rödemis Ersatzwohnraum gebaut. </a:t>
            </a:r>
          </a:p>
          <a:p>
            <a:pPr marL="0" indent="0">
              <a:buNone/>
            </a:pPr>
            <a:r>
              <a:rPr lang="de-DE" sz="1600" dirty="0"/>
              <a:t>Diese Wohnungen sind jedoch - soweit sie nicht zu den Sozialwohnungen gehören - erheblich zu teuer für die Anmietung durch Empfänger von Sozialleistungen. </a:t>
            </a:r>
          </a:p>
          <a:p>
            <a:pPr marL="0" indent="0">
              <a:buNone/>
            </a:pPr>
            <a:r>
              <a:rPr lang="de-DE" sz="1600" dirty="0"/>
              <a:t> </a:t>
            </a:r>
          </a:p>
          <a:p>
            <a:pPr marL="0" indent="0">
              <a:buNone/>
            </a:pPr>
            <a:r>
              <a:rPr lang="de-DE" sz="1600" dirty="0"/>
              <a:t>Zudem ist der Wohnungsbau, inklusive Sozialwohnungsbau, in Husum in Bewegung gekommen. Diese neuen Wohnanlagen liegen unter anderem am Pestalozziring, nahe der alten Pestalozzischule, jetzt „</a:t>
            </a:r>
            <a:r>
              <a:rPr lang="de-DE" sz="1600" dirty="0" err="1"/>
              <a:t>staTThus</a:t>
            </a:r>
            <a:r>
              <a:rPr lang="de-DE" sz="1600" dirty="0"/>
              <a:t>“.</a:t>
            </a:r>
          </a:p>
          <a:p>
            <a:pPr marL="0" indent="0">
              <a:buNone/>
            </a:pPr>
            <a:r>
              <a:rPr lang="de-DE" sz="1600" dirty="0"/>
              <a:t>Es wurden neue Baumöglichkeiten im Bebauungsgebiet an der im Osten liegenden Schleswiger Chaussee für Sozialwohnungen im Bebauungsplan festgeschrieben. </a:t>
            </a:r>
          </a:p>
          <a:p>
            <a:pPr marL="0" indent="0">
              <a:buNone/>
            </a:pPr>
            <a:r>
              <a:rPr lang="de-DE" sz="1600" dirty="0"/>
              <a:t>Dies kann mittelfristig zur Entlastung führen und der durch die oben dargestellte Wohnungsmarktanalyse festgestellte Bedarf könnte voraussichtlich – zumindest teilweise – gedeckt werden.</a:t>
            </a:r>
          </a:p>
          <a:p>
            <a:pPr marL="0" indent="0">
              <a:buNone/>
            </a:pPr>
            <a:r>
              <a:rPr lang="de-DE" sz="1600" dirty="0"/>
              <a:t> </a:t>
            </a:r>
          </a:p>
          <a:p>
            <a:pPr marL="0" indent="0">
              <a:buNone/>
            </a:pPr>
            <a:endParaRPr lang="de-DE" dirty="0"/>
          </a:p>
        </p:txBody>
      </p:sp>
    </p:spTree>
    <p:extLst>
      <p:ext uri="{BB962C8B-B14F-4D97-AF65-F5344CB8AC3E}">
        <p14:creationId xmlns:p14="http://schemas.microsoft.com/office/powerpoint/2010/main" val="1931714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589FE2-63F9-4079-A701-F6810FFB9A02}"/>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6717B2C1-9A70-4048-B461-77EB2DD390C4}"/>
              </a:ext>
            </a:extLst>
          </p:cNvPr>
          <p:cNvSpPr>
            <a:spLocks noGrp="1"/>
          </p:cNvSpPr>
          <p:nvPr>
            <p:ph idx="1"/>
          </p:nvPr>
        </p:nvSpPr>
        <p:spPr/>
        <p:txBody>
          <a:bodyPr/>
          <a:lstStyle/>
          <a:p>
            <a:pPr marL="0" indent="0">
              <a:buNone/>
            </a:pPr>
            <a:endParaRPr lang="de-DE" sz="1600" b="1" u="sng" dirty="0"/>
          </a:p>
          <a:p>
            <a:pPr marL="0" indent="0">
              <a:buNone/>
            </a:pPr>
            <a:endParaRPr lang="de-DE" sz="1600" b="1" u="sng" dirty="0"/>
          </a:p>
          <a:p>
            <a:pPr marL="0" indent="0">
              <a:buNone/>
            </a:pPr>
            <a:endParaRPr lang="de-DE" sz="1600" b="1" u="sng" dirty="0"/>
          </a:p>
          <a:p>
            <a:pPr marL="0" indent="0">
              <a:buNone/>
            </a:pPr>
            <a:endParaRPr lang="de-DE" sz="1600" b="1" u="sng" dirty="0"/>
          </a:p>
          <a:p>
            <a:pPr marL="0" indent="0">
              <a:buNone/>
            </a:pPr>
            <a:endParaRPr lang="de-DE" sz="1600" b="1" u="sng" dirty="0"/>
          </a:p>
          <a:p>
            <a:pPr marL="0" indent="0">
              <a:buNone/>
            </a:pPr>
            <a:endParaRPr lang="de-DE" sz="1600" b="1" u="sng" dirty="0"/>
          </a:p>
          <a:p>
            <a:pPr marL="0" indent="0">
              <a:buNone/>
            </a:pPr>
            <a:endParaRPr lang="de-DE" sz="1600" b="1" u="sng"/>
          </a:p>
          <a:p>
            <a:pPr marL="0" indent="0">
              <a:buNone/>
            </a:pPr>
            <a:r>
              <a:rPr lang="de-DE" sz="1600" b="1" u="sng"/>
              <a:t>Gender-Hinweis</a:t>
            </a:r>
            <a:r>
              <a:rPr lang="de-DE" sz="1600" b="1" u="sng" dirty="0"/>
              <a:t>: </a:t>
            </a:r>
          </a:p>
          <a:p>
            <a:pPr marL="0" indent="0">
              <a:buNone/>
            </a:pPr>
            <a:r>
              <a:rPr lang="de-DE" sz="1600" dirty="0"/>
              <a:t>Gleichberechtigung ist uns sehr wichtig.</a:t>
            </a:r>
          </a:p>
          <a:p>
            <a:pPr marL="0" indent="0">
              <a:buNone/>
            </a:pPr>
            <a:r>
              <a:rPr lang="de-DE" sz="1600" dirty="0"/>
              <a:t>Im Sinne einer besseren Lesbarkeit des Berichtes wurde von uns die männliche Form von personenbezogenen Hauptwörtern gewählt. Dies impliziert keinesfalls eine Benachteiligung des weiblichen Geschlechts. Wenn wir also beispielsweise von Bürgern sprechen, meinen wir natürlich auch Bürgerinnen. Frauen und Männer mögen sich von den Inhalten des Berichtes gleichermaßen angesprochen fühlen. Wir danken für Ihr Verständnis.</a:t>
            </a:r>
          </a:p>
          <a:p>
            <a:endParaRPr lang="de-DE" dirty="0"/>
          </a:p>
        </p:txBody>
      </p:sp>
    </p:spTree>
    <p:extLst>
      <p:ext uri="{BB962C8B-B14F-4D97-AF65-F5344CB8AC3E}">
        <p14:creationId xmlns:p14="http://schemas.microsoft.com/office/powerpoint/2010/main" val="2655584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01E713-C22D-4A48-8FA3-0A7BCD60B016}"/>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8297E663-EA26-488B-8198-12E8F7F14715}"/>
              </a:ext>
            </a:extLst>
          </p:cNvPr>
          <p:cNvSpPr>
            <a:spLocks noGrp="1"/>
          </p:cNvSpPr>
          <p:nvPr>
            <p:ph idx="1"/>
          </p:nvPr>
        </p:nvSpPr>
        <p:spPr/>
        <p:txBody>
          <a:bodyPr/>
          <a:lstStyle/>
          <a:p>
            <a:pPr marL="0" indent="0">
              <a:buNone/>
            </a:pPr>
            <a:r>
              <a:rPr lang="de-DE" sz="1600" b="1" dirty="0"/>
              <a:t>Da eine Quote von 30 Prozent bei Neubauten jetzt vorgeschrieben ist, sind hier mittel- bis langfristig Fortschritte abzusehen. </a:t>
            </a:r>
          </a:p>
          <a:p>
            <a:pPr marL="0" indent="0">
              <a:buNone/>
            </a:pPr>
            <a:r>
              <a:rPr lang="de-DE" sz="1600" dirty="0"/>
              <a:t>Für Ferienwohnungen ist aktuell eine entsprechende Nutzungsänderung baurechtlich zu beantragen, die, wenn überhaupt, nur bei ausreichender Quote an Sozialwohnungen genehmigt werden.</a:t>
            </a:r>
          </a:p>
          <a:p>
            <a:pPr marL="0" indent="0">
              <a:buNone/>
            </a:pPr>
            <a:endParaRPr lang="de-DE" sz="1600" dirty="0"/>
          </a:p>
          <a:p>
            <a:pPr marL="0" indent="0">
              <a:buNone/>
            </a:pPr>
            <a:r>
              <a:rPr lang="de-DE" sz="1600" dirty="0"/>
              <a:t>Eine Genehmigung von Ferienwohnungen in reinen Wohngebieten wird nicht mehr erteilt. </a:t>
            </a:r>
          </a:p>
          <a:p>
            <a:pPr marL="0" indent="0">
              <a:buNone/>
            </a:pPr>
            <a:r>
              <a:rPr lang="de-DE" sz="1600" dirty="0"/>
              <a:t>Neubauten, vor der Neuregelung bezüglich der Ferienwohnungen, werden teilweise im Innenstadtbereich nach Abriss von Mietwohnungen für Ferienwohnungs-Vermietung genutzt und stehen somit dem Wohnungsmarkt für Sozialleistungsempfänger, Normalverdiener und auch Geringverdiener und nicht zur Verfügung. </a:t>
            </a:r>
          </a:p>
          <a:p>
            <a:pPr marL="0" indent="0">
              <a:buNone/>
            </a:pPr>
            <a:r>
              <a:rPr lang="de-DE" sz="1600" dirty="0"/>
              <a:t>Eventuell ist die Überwachung der Fehlnutzung von Wohnungen als Ferienwohnungen nicht ausreichend, hier ist eine hohe Dunkelziffer zu vermuten.</a:t>
            </a:r>
          </a:p>
          <a:p>
            <a:pPr marL="0" indent="0">
              <a:buNone/>
            </a:pPr>
            <a:endParaRPr lang="de-DE" dirty="0"/>
          </a:p>
        </p:txBody>
      </p:sp>
    </p:spTree>
    <p:extLst>
      <p:ext uri="{BB962C8B-B14F-4D97-AF65-F5344CB8AC3E}">
        <p14:creationId xmlns:p14="http://schemas.microsoft.com/office/powerpoint/2010/main" val="1099670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1076F7-94CF-443F-8A6D-807A668FF683}"/>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4D6C15D3-34E1-4647-8061-8EFD53C8F814}"/>
              </a:ext>
            </a:extLst>
          </p:cNvPr>
          <p:cNvSpPr>
            <a:spLocks noGrp="1"/>
          </p:cNvSpPr>
          <p:nvPr>
            <p:ph idx="1"/>
          </p:nvPr>
        </p:nvSpPr>
        <p:spPr/>
        <p:txBody>
          <a:bodyPr/>
          <a:lstStyle/>
          <a:p>
            <a:pPr marL="0" indent="0">
              <a:buNone/>
            </a:pPr>
            <a:r>
              <a:rPr lang="de-DE" sz="1600" dirty="0"/>
              <a:t>Die Bautätigkeiten erfolgen größtenteils durch private Vermieter und Investor, die Bauten liegen im hochpreisigen Segment. Durch Investoren werden beim Bauamt Ausnahmegenehmigungen erbeten, um den Bau von Sozialwohnungen gering zu halten. Dies wird derzeit seitens der Behörde konsequent abgelehnt. </a:t>
            </a:r>
          </a:p>
          <a:p>
            <a:pPr marL="0" indent="0">
              <a:buNone/>
            </a:pPr>
            <a:r>
              <a:rPr lang="de-DE" sz="1600" dirty="0"/>
              <a:t>Die ALP stellt in den oben abgebildeten Tabellen das strukturelle Defizit auf dem Wohnungsmarkt sowie die Mietpreisentwicklung in Nordfriesland dar. Neuere Zahlen und Daten liegen leider nicht vor.</a:t>
            </a:r>
          </a:p>
          <a:p>
            <a:pPr marL="0" indent="0">
              <a:buNone/>
            </a:pPr>
            <a:r>
              <a:rPr lang="de-DE" sz="1600" dirty="0"/>
              <a:t> </a:t>
            </a:r>
          </a:p>
          <a:p>
            <a:pPr marL="0" indent="0">
              <a:buNone/>
            </a:pPr>
            <a:r>
              <a:rPr lang="de-DE" sz="1600" b="1" u="sng" dirty="0"/>
              <a:t>3. Gesamtzahl der Fälle </a:t>
            </a:r>
            <a:endParaRPr lang="de-DE" sz="1600" dirty="0"/>
          </a:p>
          <a:p>
            <a:pPr marL="0" indent="0">
              <a:buNone/>
            </a:pPr>
            <a:r>
              <a:rPr lang="de-DE" sz="1600" dirty="0"/>
              <a:t>2023 stieg die Zahl der von Wohnungslosigkeit bedrohten Haushalte auf 602 Haushalte, zum Vergleich waren es im Vorjahr 545 Fälle. Dies bedeutet eine Steigerung von weiteren 57 Haushalten, die vom angespannten Wohnungsmarkt betroffen sind.</a:t>
            </a:r>
          </a:p>
          <a:p>
            <a:endParaRPr lang="de-DE" dirty="0"/>
          </a:p>
        </p:txBody>
      </p:sp>
    </p:spTree>
    <p:extLst>
      <p:ext uri="{BB962C8B-B14F-4D97-AF65-F5344CB8AC3E}">
        <p14:creationId xmlns:p14="http://schemas.microsoft.com/office/powerpoint/2010/main" val="10509949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6737C0-C60A-4295-9AF7-B53FDEC8A835}"/>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ED582A2C-332A-40EB-971B-330D3A3CE1F5}"/>
              </a:ext>
            </a:extLst>
          </p:cNvPr>
          <p:cNvSpPr>
            <a:spLocks noGrp="1"/>
          </p:cNvSpPr>
          <p:nvPr>
            <p:ph idx="1"/>
          </p:nvPr>
        </p:nvSpPr>
        <p:spPr/>
        <p:txBody>
          <a:bodyPr/>
          <a:lstStyle/>
          <a:p>
            <a:pPr marL="0" indent="0">
              <a:buNone/>
            </a:pPr>
            <a:r>
              <a:rPr lang="de-DE" sz="1600" b="1" u="sng" dirty="0"/>
              <a:t>3.1. Von Wohnungslosigkeit bedrohte Haushalte </a:t>
            </a:r>
          </a:p>
          <a:p>
            <a:pPr marL="0" indent="0">
              <a:buNone/>
            </a:pPr>
            <a:r>
              <a:rPr lang="de-DE" sz="1600" dirty="0"/>
              <a:t>Diese von Wohnungslosigkeit bedrohten 602 Haushalte bestanden 2023 </a:t>
            </a:r>
            <a:r>
              <a:rPr lang="de-DE" sz="1600"/>
              <a:t>aus 1198 </a:t>
            </a:r>
            <a:r>
              <a:rPr lang="de-DE" sz="1600" dirty="0"/>
              <a:t>Personen (377 weiblich und 565 männlich, 942 Erwachsene und 256 Kinder).         Im Folgenden der Vergleich zu den Vorjahren:</a:t>
            </a:r>
          </a:p>
          <a:p>
            <a:pPr marL="0" indent="0">
              <a:buNone/>
            </a:pPr>
            <a:endParaRPr lang="de-DE" sz="1600" dirty="0"/>
          </a:p>
          <a:p>
            <a:endParaRPr lang="de-DE" dirty="0"/>
          </a:p>
        </p:txBody>
      </p:sp>
      <p:graphicFrame>
        <p:nvGraphicFramePr>
          <p:cNvPr id="4" name="Tabelle 3">
            <a:extLst>
              <a:ext uri="{FF2B5EF4-FFF2-40B4-BE49-F238E27FC236}">
                <a16:creationId xmlns:a16="http://schemas.microsoft.com/office/drawing/2014/main" id="{5E3ED82A-2BDC-48F3-954B-5DE8D179F854}"/>
              </a:ext>
            </a:extLst>
          </p:cNvPr>
          <p:cNvGraphicFramePr>
            <a:graphicFrameLocks noGrp="1"/>
          </p:cNvGraphicFramePr>
          <p:nvPr>
            <p:extLst>
              <p:ext uri="{D42A27DB-BD31-4B8C-83A1-F6EECF244321}">
                <p14:modId xmlns:p14="http://schemas.microsoft.com/office/powerpoint/2010/main" val="4105684398"/>
              </p:ext>
            </p:extLst>
          </p:nvPr>
        </p:nvGraphicFramePr>
        <p:xfrm>
          <a:off x="685801" y="3356992"/>
          <a:ext cx="7010401" cy="2592284"/>
        </p:xfrm>
        <a:graphic>
          <a:graphicData uri="http://schemas.openxmlformats.org/drawingml/2006/table">
            <a:tbl>
              <a:tblPr firstRow="1" firstCol="1" bandRow="1">
                <a:tableStyleId>{21E4AEA4-8DFA-4A89-87EB-49C32662AFE0}</a:tableStyleId>
              </a:tblPr>
              <a:tblGrid>
                <a:gridCol w="949882">
                  <a:extLst>
                    <a:ext uri="{9D8B030D-6E8A-4147-A177-3AD203B41FA5}">
                      <a16:colId xmlns:a16="http://schemas.microsoft.com/office/drawing/2014/main" val="1592770703"/>
                    </a:ext>
                  </a:extLst>
                </a:gridCol>
                <a:gridCol w="869611">
                  <a:extLst>
                    <a:ext uri="{9D8B030D-6E8A-4147-A177-3AD203B41FA5}">
                      <a16:colId xmlns:a16="http://schemas.microsoft.com/office/drawing/2014/main" val="4035307895"/>
                    </a:ext>
                  </a:extLst>
                </a:gridCol>
                <a:gridCol w="869611">
                  <a:extLst>
                    <a:ext uri="{9D8B030D-6E8A-4147-A177-3AD203B41FA5}">
                      <a16:colId xmlns:a16="http://schemas.microsoft.com/office/drawing/2014/main" val="2704015330"/>
                    </a:ext>
                  </a:extLst>
                </a:gridCol>
                <a:gridCol w="869611">
                  <a:extLst>
                    <a:ext uri="{9D8B030D-6E8A-4147-A177-3AD203B41FA5}">
                      <a16:colId xmlns:a16="http://schemas.microsoft.com/office/drawing/2014/main" val="3548682887"/>
                    </a:ext>
                  </a:extLst>
                </a:gridCol>
                <a:gridCol w="869611">
                  <a:extLst>
                    <a:ext uri="{9D8B030D-6E8A-4147-A177-3AD203B41FA5}">
                      <a16:colId xmlns:a16="http://schemas.microsoft.com/office/drawing/2014/main" val="2479397135"/>
                    </a:ext>
                  </a:extLst>
                </a:gridCol>
                <a:gridCol w="869611">
                  <a:extLst>
                    <a:ext uri="{9D8B030D-6E8A-4147-A177-3AD203B41FA5}">
                      <a16:colId xmlns:a16="http://schemas.microsoft.com/office/drawing/2014/main" val="1939752796"/>
                    </a:ext>
                  </a:extLst>
                </a:gridCol>
                <a:gridCol w="869611">
                  <a:extLst>
                    <a:ext uri="{9D8B030D-6E8A-4147-A177-3AD203B41FA5}">
                      <a16:colId xmlns:a16="http://schemas.microsoft.com/office/drawing/2014/main" val="2333673463"/>
                    </a:ext>
                  </a:extLst>
                </a:gridCol>
                <a:gridCol w="842853">
                  <a:extLst>
                    <a:ext uri="{9D8B030D-6E8A-4147-A177-3AD203B41FA5}">
                      <a16:colId xmlns:a16="http://schemas.microsoft.com/office/drawing/2014/main" val="1932535435"/>
                    </a:ext>
                  </a:extLst>
                </a:gridCol>
              </a:tblGrid>
              <a:tr h="622149">
                <a:tc>
                  <a:txBody>
                    <a:bodyPr/>
                    <a:lstStyle/>
                    <a:p>
                      <a:pPr>
                        <a:spcAft>
                          <a:spcPts val="0"/>
                        </a:spcAft>
                      </a:pPr>
                      <a:r>
                        <a:rPr lang="de-DE" sz="1100">
                          <a:effectLst/>
                        </a:rPr>
                        <a:t>Jahre</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Gesamt </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Erwachsene</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Kinder</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Männlich</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dirty="0">
                          <a:effectLst/>
                        </a:rPr>
                        <a:t>Weiblich</a:t>
                      </a:r>
                      <a:endParaRPr lang="de-DE" sz="1100" dirty="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Alleinerziehende</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U- 25</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973172290"/>
                  </a:ext>
                </a:extLst>
              </a:tr>
              <a:tr h="394027">
                <a:tc>
                  <a:txBody>
                    <a:bodyPr/>
                    <a:lstStyle/>
                    <a:p>
                      <a:pPr>
                        <a:spcAft>
                          <a:spcPts val="0"/>
                        </a:spcAft>
                      </a:pPr>
                      <a:r>
                        <a:rPr lang="de-DE" sz="1100">
                          <a:effectLst/>
                        </a:rPr>
                        <a:t>2019</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845</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491</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354</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488</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357</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59</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89</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3711042103"/>
                  </a:ext>
                </a:extLst>
              </a:tr>
              <a:tr h="394027">
                <a:tc>
                  <a:txBody>
                    <a:bodyPr/>
                    <a:lstStyle/>
                    <a:p>
                      <a:pPr>
                        <a:spcAft>
                          <a:spcPts val="0"/>
                        </a:spcAft>
                      </a:pPr>
                      <a:r>
                        <a:rPr lang="de-DE" sz="1100">
                          <a:effectLst/>
                        </a:rPr>
                        <a:t>2020</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630</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478</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152</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382</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248</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58</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60</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3103001490"/>
                  </a:ext>
                </a:extLst>
              </a:tr>
              <a:tr h="394027">
                <a:tc>
                  <a:txBody>
                    <a:bodyPr/>
                    <a:lstStyle/>
                    <a:p>
                      <a:pPr>
                        <a:spcAft>
                          <a:spcPts val="0"/>
                        </a:spcAft>
                      </a:pPr>
                      <a:r>
                        <a:rPr lang="de-DE" sz="1100">
                          <a:effectLst/>
                        </a:rPr>
                        <a:t>2021</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750</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292</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458</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466</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264</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45</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49</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3758972390"/>
                  </a:ext>
                </a:extLst>
              </a:tr>
              <a:tr h="394027">
                <a:tc>
                  <a:txBody>
                    <a:bodyPr/>
                    <a:lstStyle/>
                    <a:p>
                      <a:pPr>
                        <a:spcAft>
                          <a:spcPts val="0"/>
                        </a:spcAft>
                      </a:pPr>
                      <a:r>
                        <a:rPr lang="de-DE" sz="1100">
                          <a:effectLst/>
                        </a:rPr>
                        <a:t>2022</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902</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654</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248</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537</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365</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47</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89</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3442481495"/>
                  </a:ext>
                </a:extLst>
              </a:tr>
              <a:tr h="394027">
                <a:tc>
                  <a:txBody>
                    <a:bodyPr/>
                    <a:lstStyle/>
                    <a:p>
                      <a:pPr>
                        <a:spcAft>
                          <a:spcPts val="0"/>
                        </a:spcAft>
                      </a:pPr>
                      <a:r>
                        <a:rPr lang="de-DE" sz="1100">
                          <a:effectLst/>
                        </a:rPr>
                        <a:t>2023</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959</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942</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256</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565</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377</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51</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dirty="0">
                          <a:effectLst/>
                        </a:rPr>
                        <a:t>91</a:t>
                      </a:r>
                      <a:endParaRPr lang="de-DE" sz="1100" dirty="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1092482058"/>
                  </a:ext>
                </a:extLst>
              </a:tr>
            </a:tbl>
          </a:graphicData>
        </a:graphic>
      </p:graphicFrame>
    </p:spTree>
    <p:extLst>
      <p:ext uri="{BB962C8B-B14F-4D97-AF65-F5344CB8AC3E}">
        <p14:creationId xmlns:p14="http://schemas.microsoft.com/office/powerpoint/2010/main" val="22600102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41DE70-A17C-4C7A-8C11-E67CEC2867DE}"/>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89B2CAB9-444D-439B-A8AE-A254130D8EB5}"/>
              </a:ext>
            </a:extLst>
          </p:cNvPr>
          <p:cNvSpPr>
            <a:spLocks noGrp="1"/>
          </p:cNvSpPr>
          <p:nvPr>
            <p:ph idx="1"/>
          </p:nvPr>
        </p:nvSpPr>
        <p:spPr>
          <a:xfrm>
            <a:off x="685800" y="980728"/>
            <a:ext cx="7772400" cy="5115272"/>
          </a:xfrm>
        </p:spPr>
        <p:txBody>
          <a:bodyPr/>
          <a:lstStyle/>
          <a:p>
            <a:pPr marL="0" indent="0">
              <a:buNone/>
            </a:pPr>
            <a:r>
              <a:rPr lang="de-DE" sz="1600" b="1" u="sng" dirty="0"/>
              <a:t>4. Einweisung durch das Ordnungsamt </a:t>
            </a:r>
            <a:endParaRPr lang="de-DE" sz="1600" dirty="0"/>
          </a:p>
          <a:p>
            <a:pPr marL="0" indent="0">
              <a:buNone/>
            </a:pPr>
            <a:r>
              <a:rPr lang="de-DE" sz="1600" dirty="0"/>
              <a:t> </a:t>
            </a:r>
            <a:r>
              <a:rPr lang="de-DE" sz="1600" b="1" u="sng" dirty="0"/>
              <a:t>4.1 Aufgaben des Ordnungsamtes </a:t>
            </a:r>
          </a:p>
          <a:p>
            <a:pPr marL="0" indent="0">
              <a:buNone/>
            </a:pPr>
            <a:endParaRPr lang="de-DE" sz="1600" b="1" u="sng" dirty="0"/>
          </a:p>
          <a:p>
            <a:pPr marL="0" indent="0">
              <a:buNone/>
            </a:pPr>
            <a:r>
              <a:rPr lang="de-DE" sz="1400" dirty="0"/>
              <a:t>Folgende Gründe sind rechtliche Grundlage für eine Einweisung in eine Obdachlosenunterkunft der Stadt Husum:</a:t>
            </a:r>
          </a:p>
          <a:p>
            <a:pPr marL="0" indent="0">
              <a:buNone/>
            </a:pPr>
            <a:endParaRPr lang="de-DE" sz="1400" dirty="0"/>
          </a:p>
          <a:p>
            <a:r>
              <a:rPr lang="de-DE" sz="1400" dirty="0"/>
              <a:t>Zwangsräumung durch Gerichtsvollzieher nach erfolgtem Räumungsurteil durch ein Amts- oder Landgericht bei gleichzeitig drohender Obdachlosigkeit, soweit keine andere Unterbringungsmöglichkeit, auch nicht innerfamiliär, durch den betroffenen Menschen/Haushalt gefunden werden kann</a:t>
            </a:r>
          </a:p>
          <a:p>
            <a:r>
              <a:rPr lang="de-DE" sz="1400" dirty="0"/>
              <a:t>Haftentlassung oder Klinikentlassung aufgrund psychischer oder Suchterkrankungen </a:t>
            </a:r>
          </a:p>
          <a:p>
            <a:r>
              <a:rPr lang="de-DE" sz="1400" dirty="0"/>
              <a:t>Feuer, Brand, Unbewohnbarkeit, Einsturzgefahr oder anderer höherer Gewalt, die zu Wohnungsverlust führt</a:t>
            </a:r>
          </a:p>
          <a:p>
            <a:r>
              <a:rPr lang="de-DE" sz="1400" dirty="0"/>
              <a:t>Trennung aufgrund prekärer Familiensituation, Gewalt, polizeiliche Wegweisung eines gewalttätigen Partners</a:t>
            </a:r>
          </a:p>
          <a:p>
            <a:r>
              <a:rPr lang="de-DE" sz="1400" dirty="0"/>
              <a:t>Bei sonstigen extremen Notlagen, die ein sofortiges Handeln zur Abwendung von Gefahr für die öffentliche Sicherheit und Ordnung und Gefährdung für das Leben und die Gesundheit der betroffenen Personen aufgrund mangelnder anderer Hilfsmöglichkeiten erforderlich machen (beispielsweise Eis und Schnee und keine Wohnung, Verlust der Schlafmöglichkeit nach Ausschöpfung der Notübernachtungen in der Bahnhofsmission, gestrandet in Husum ohne Schlaf- und Wohnmöglichkeit)</a:t>
            </a:r>
          </a:p>
          <a:p>
            <a:r>
              <a:rPr lang="de-DE" sz="1400" dirty="0"/>
              <a:t>Gesetzliche Verpflichtung zur Unterbringung von Migranten, die auf Husum verteilt werden</a:t>
            </a:r>
          </a:p>
          <a:p>
            <a:pPr marL="0" indent="0">
              <a:buNone/>
            </a:pPr>
            <a:endParaRPr lang="de-DE" dirty="0"/>
          </a:p>
        </p:txBody>
      </p:sp>
    </p:spTree>
    <p:extLst>
      <p:ext uri="{BB962C8B-B14F-4D97-AF65-F5344CB8AC3E}">
        <p14:creationId xmlns:p14="http://schemas.microsoft.com/office/powerpoint/2010/main" val="2699716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317E96-467E-45A4-9EFF-9A2728F9F360}"/>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D4CDA7E9-875B-4827-8B62-C6B3995A4C29}"/>
              </a:ext>
            </a:extLst>
          </p:cNvPr>
          <p:cNvSpPr>
            <a:spLocks noGrp="1"/>
          </p:cNvSpPr>
          <p:nvPr>
            <p:ph idx="1"/>
          </p:nvPr>
        </p:nvSpPr>
        <p:spPr>
          <a:xfrm>
            <a:off x="685800" y="1412776"/>
            <a:ext cx="7772400" cy="2520280"/>
          </a:xfrm>
        </p:spPr>
        <p:txBody>
          <a:bodyPr/>
          <a:lstStyle/>
          <a:p>
            <a:pPr marL="0" indent="0">
              <a:buNone/>
            </a:pPr>
            <a:r>
              <a:rPr lang="de-DE" sz="1600" b="1" u="sng" dirty="0"/>
              <a:t>4.2 Ordnungsrechtliche Unterbringungen </a:t>
            </a:r>
          </a:p>
          <a:p>
            <a:pPr marL="0" indent="0">
              <a:buNone/>
            </a:pPr>
            <a:r>
              <a:rPr lang="de-DE" sz="1600" dirty="0"/>
              <a:t>Wiederholt gibt es Fälle, in denen aufgrund der Unterstützung sowie Zusammenarbeit des Sozialen Dienstes der Stadt Husum, des Ordnungsamtes, der Wohnungslosenberatung des DWs Husum, der WohnEck gGmbH, des Sozialpsychiatrischen Dienstes des Kreises Nordfriesland sowie weiteren Akteuren, Lösungen gefunden und eine Einweisung vermieden werden können.</a:t>
            </a:r>
          </a:p>
          <a:p>
            <a:pPr marL="0" indent="0">
              <a:buNone/>
            </a:pPr>
            <a:endParaRPr lang="de-DE" sz="1600" dirty="0"/>
          </a:p>
          <a:p>
            <a:pPr marL="0" indent="0">
              <a:buNone/>
            </a:pPr>
            <a:r>
              <a:rPr lang="de-DE" sz="1600" dirty="0"/>
              <a:t>Im Folgenden ist die Anzahl der Unterbringungen über das Ordnungsamt der Stadt Husum dargestellt:</a:t>
            </a:r>
          </a:p>
          <a:p>
            <a:pPr marL="0" indent="0">
              <a:buNone/>
            </a:pPr>
            <a:endParaRPr lang="de-DE" sz="1600" dirty="0"/>
          </a:p>
          <a:p>
            <a:pPr marL="0" indent="0">
              <a:buNone/>
            </a:pPr>
            <a:endParaRPr lang="de-DE" dirty="0"/>
          </a:p>
        </p:txBody>
      </p:sp>
      <p:graphicFrame>
        <p:nvGraphicFramePr>
          <p:cNvPr id="5" name="Tabelle 4">
            <a:extLst>
              <a:ext uri="{FF2B5EF4-FFF2-40B4-BE49-F238E27FC236}">
                <a16:creationId xmlns:a16="http://schemas.microsoft.com/office/drawing/2014/main" id="{0C157095-98DF-4E1E-9C1D-29C8B84697C1}"/>
              </a:ext>
            </a:extLst>
          </p:cNvPr>
          <p:cNvGraphicFramePr>
            <a:graphicFrameLocks noGrp="1"/>
          </p:cNvGraphicFramePr>
          <p:nvPr>
            <p:extLst>
              <p:ext uri="{D42A27DB-BD31-4B8C-83A1-F6EECF244321}">
                <p14:modId xmlns:p14="http://schemas.microsoft.com/office/powerpoint/2010/main" val="3325014161"/>
              </p:ext>
            </p:extLst>
          </p:nvPr>
        </p:nvGraphicFramePr>
        <p:xfrm>
          <a:off x="685800" y="4077073"/>
          <a:ext cx="7486600" cy="2323728"/>
        </p:xfrm>
        <a:graphic>
          <a:graphicData uri="http://schemas.openxmlformats.org/drawingml/2006/table">
            <a:tbl>
              <a:tblPr firstRow="1" firstCol="1" bandRow="1">
                <a:tableStyleId>{21E4AEA4-8DFA-4A89-87EB-49C32662AFE0}</a:tableStyleId>
              </a:tblPr>
              <a:tblGrid>
                <a:gridCol w="473102">
                  <a:extLst>
                    <a:ext uri="{9D8B030D-6E8A-4147-A177-3AD203B41FA5}">
                      <a16:colId xmlns:a16="http://schemas.microsoft.com/office/drawing/2014/main" val="1812937794"/>
                    </a:ext>
                  </a:extLst>
                </a:gridCol>
                <a:gridCol w="964826">
                  <a:extLst>
                    <a:ext uri="{9D8B030D-6E8A-4147-A177-3AD203B41FA5}">
                      <a16:colId xmlns:a16="http://schemas.microsoft.com/office/drawing/2014/main" val="4133116614"/>
                    </a:ext>
                  </a:extLst>
                </a:gridCol>
                <a:gridCol w="1008112">
                  <a:extLst>
                    <a:ext uri="{9D8B030D-6E8A-4147-A177-3AD203B41FA5}">
                      <a16:colId xmlns:a16="http://schemas.microsoft.com/office/drawing/2014/main" val="1297755640"/>
                    </a:ext>
                  </a:extLst>
                </a:gridCol>
                <a:gridCol w="720080">
                  <a:extLst>
                    <a:ext uri="{9D8B030D-6E8A-4147-A177-3AD203B41FA5}">
                      <a16:colId xmlns:a16="http://schemas.microsoft.com/office/drawing/2014/main" val="3413984294"/>
                    </a:ext>
                  </a:extLst>
                </a:gridCol>
                <a:gridCol w="1296144">
                  <a:extLst>
                    <a:ext uri="{9D8B030D-6E8A-4147-A177-3AD203B41FA5}">
                      <a16:colId xmlns:a16="http://schemas.microsoft.com/office/drawing/2014/main" val="16366747"/>
                    </a:ext>
                  </a:extLst>
                </a:gridCol>
                <a:gridCol w="1080120">
                  <a:extLst>
                    <a:ext uri="{9D8B030D-6E8A-4147-A177-3AD203B41FA5}">
                      <a16:colId xmlns:a16="http://schemas.microsoft.com/office/drawing/2014/main" val="3069471171"/>
                    </a:ext>
                  </a:extLst>
                </a:gridCol>
                <a:gridCol w="1944216">
                  <a:extLst>
                    <a:ext uri="{9D8B030D-6E8A-4147-A177-3AD203B41FA5}">
                      <a16:colId xmlns:a16="http://schemas.microsoft.com/office/drawing/2014/main" val="2064814549"/>
                    </a:ext>
                  </a:extLst>
                </a:gridCol>
              </a:tblGrid>
              <a:tr h="718528">
                <a:tc>
                  <a:txBody>
                    <a:bodyPr/>
                    <a:lstStyle/>
                    <a:p>
                      <a:pPr>
                        <a:spcAft>
                          <a:spcPts val="0"/>
                        </a:spcAft>
                      </a:pPr>
                      <a:r>
                        <a:rPr lang="de-DE" sz="1100" dirty="0">
                          <a:effectLst/>
                        </a:rPr>
                        <a:t>Jahr</a:t>
                      </a:r>
                      <a:endParaRPr lang="de-DE" sz="1100" dirty="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Haushalte</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Erwachsene</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dirty="0">
                          <a:effectLst/>
                        </a:rPr>
                        <a:t>Kinder</a:t>
                      </a:r>
                      <a:endParaRPr lang="de-DE" sz="1100" dirty="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dirty="0">
                          <a:effectLst/>
                        </a:rPr>
                        <a:t>Alleinerziehende</a:t>
                      </a:r>
                      <a:endParaRPr lang="de-DE" sz="1100" dirty="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dirty="0">
                          <a:effectLst/>
                        </a:rPr>
                        <a:t>Haushalte mit </a:t>
                      </a:r>
                    </a:p>
                    <a:p>
                      <a:pPr>
                        <a:spcAft>
                          <a:spcPts val="0"/>
                        </a:spcAft>
                      </a:pPr>
                      <a:r>
                        <a:rPr lang="de-DE" sz="1100" dirty="0">
                          <a:effectLst/>
                        </a:rPr>
                        <a:t>Frauen</a:t>
                      </a:r>
                      <a:endParaRPr lang="de-DE" sz="1100" dirty="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dirty="0">
                          <a:effectLst/>
                        </a:rPr>
                        <a:t>Einweisung </a:t>
                      </a:r>
                    </a:p>
                    <a:p>
                      <a:pPr>
                        <a:spcAft>
                          <a:spcPts val="0"/>
                        </a:spcAft>
                      </a:pPr>
                      <a:r>
                        <a:rPr lang="de-DE" sz="1100" dirty="0">
                          <a:effectLst/>
                        </a:rPr>
                        <a:t>Obdachlosenwohnung</a:t>
                      </a:r>
                      <a:endParaRPr lang="de-DE" sz="1100" dirty="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3027731147"/>
                  </a:ext>
                </a:extLst>
              </a:tr>
              <a:tr h="321040">
                <a:tc>
                  <a:txBody>
                    <a:bodyPr/>
                    <a:lstStyle/>
                    <a:p>
                      <a:pPr>
                        <a:spcAft>
                          <a:spcPts val="0"/>
                        </a:spcAft>
                      </a:pPr>
                      <a:r>
                        <a:rPr lang="de-DE" sz="1100">
                          <a:effectLst/>
                        </a:rPr>
                        <a:t>2019</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16</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19</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14</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3</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9</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13</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1917811106"/>
                  </a:ext>
                </a:extLst>
              </a:tr>
              <a:tr h="321040">
                <a:tc>
                  <a:txBody>
                    <a:bodyPr/>
                    <a:lstStyle/>
                    <a:p>
                      <a:pPr>
                        <a:spcAft>
                          <a:spcPts val="0"/>
                        </a:spcAft>
                      </a:pPr>
                      <a:r>
                        <a:rPr lang="de-DE" sz="1100">
                          <a:effectLst/>
                        </a:rPr>
                        <a:t>2020</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11</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14</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dirty="0">
                          <a:effectLst/>
                        </a:rPr>
                        <a:t>2</a:t>
                      </a:r>
                      <a:endParaRPr lang="de-DE" sz="1100" dirty="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6</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5</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4120457044"/>
                  </a:ext>
                </a:extLst>
              </a:tr>
              <a:tr h="321040">
                <a:tc>
                  <a:txBody>
                    <a:bodyPr/>
                    <a:lstStyle/>
                    <a:p>
                      <a:pPr>
                        <a:spcAft>
                          <a:spcPts val="0"/>
                        </a:spcAft>
                      </a:pPr>
                      <a:r>
                        <a:rPr lang="de-DE" sz="1100">
                          <a:effectLst/>
                        </a:rPr>
                        <a:t>2021</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8</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10</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2</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dirty="0">
                          <a:effectLst/>
                        </a:rPr>
                        <a:t>13</a:t>
                      </a:r>
                      <a:endParaRPr lang="de-DE" sz="1100" dirty="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1159947149"/>
                  </a:ext>
                </a:extLst>
              </a:tr>
              <a:tr h="321040">
                <a:tc>
                  <a:txBody>
                    <a:bodyPr/>
                    <a:lstStyle/>
                    <a:p>
                      <a:pPr>
                        <a:spcAft>
                          <a:spcPts val="0"/>
                        </a:spcAft>
                      </a:pPr>
                      <a:r>
                        <a:rPr lang="de-DE" sz="1100">
                          <a:effectLst/>
                        </a:rPr>
                        <a:t>2022</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13</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14</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13</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3</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13</a:t>
                      </a:r>
                      <a:endParaRPr lang="de-DE" sz="110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528903015"/>
                  </a:ext>
                </a:extLst>
              </a:tr>
              <a:tr h="321040">
                <a:tc>
                  <a:txBody>
                    <a:bodyPr/>
                    <a:lstStyle/>
                    <a:p>
                      <a:pPr>
                        <a:spcAft>
                          <a:spcPts val="0"/>
                        </a:spcAft>
                      </a:pPr>
                      <a:r>
                        <a:rPr lang="de-DE" sz="1100">
                          <a:effectLst/>
                        </a:rPr>
                        <a:t>2023</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21</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28</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9</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3</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a:effectLst/>
                        </a:rPr>
                        <a:t>8</a:t>
                      </a:r>
                      <a:endParaRPr lang="de-DE" sz="1100">
                        <a:effectLst/>
                        <a:latin typeface="Calibri" panose="020F0502020204030204" pitchFamily="34" charset="0"/>
                        <a:ea typeface="Calibri" panose="020F0502020204030204" pitchFamily="34" charset="0"/>
                      </a:endParaRPr>
                    </a:p>
                  </a:txBody>
                  <a:tcPr marL="60960" marR="60960" marT="60960" marB="60960"/>
                </a:tc>
                <a:tc>
                  <a:txBody>
                    <a:bodyPr/>
                    <a:lstStyle/>
                    <a:p>
                      <a:pPr>
                        <a:spcAft>
                          <a:spcPts val="0"/>
                        </a:spcAft>
                      </a:pPr>
                      <a:r>
                        <a:rPr lang="de-DE" sz="1100" dirty="0">
                          <a:effectLst/>
                        </a:rPr>
                        <a:t>17</a:t>
                      </a:r>
                      <a:endParaRPr lang="de-DE" sz="1100" dirty="0">
                        <a:effectLst/>
                        <a:latin typeface="Calibri" panose="020F0502020204030204" pitchFamily="34" charset="0"/>
                        <a:ea typeface="Calibri" panose="020F0502020204030204" pitchFamily="34" charset="0"/>
                      </a:endParaRPr>
                    </a:p>
                  </a:txBody>
                  <a:tcPr marL="60960" marR="60960" marT="60960" marB="60960"/>
                </a:tc>
                <a:extLst>
                  <a:ext uri="{0D108BD9-81ED-4DB2-BD59-A6C34878D82A}">
                    <a16:rowId xmlns:a16="http://schemas.microsoft.com/office/drawing/2014/main" val="213234442"/>
                  </a:ext>
                </a:extLst>
              </a:tr>
            </a:tbl>
          </a:graphicData>
        </a:graphic>
      </p:graphicFrame>
    </p:spTree>
    <p:extLst>
      <p:ext uri="{BB962C8B-B14F-4D97-AF65-F5344CB8AC3E}">
        <p14:creationId xmlns:p14="http://schemas.microsoft.com/office/powerpoint/2010/main" val="24515141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2FB2F5-7124-40FE-A783-9AC09FBB393C}"/>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980D29AE-05D1-460E-8C90-81ABD6939E78}"/>
              </a:ext>
            </a:extLst>
          </p:cNvPr>
          <p:cNvSpPr>
            <a:spLocks noGrp="1"/>
          </p:cNvSpPr>
          <p:nvPr>
            <p:ph idx="1"/>
          </p:nvPr>
        </p:nvSpPr>
        <p:spPr>
          <a:xfrm>
            <a:off x="685800" y="1772816"/>
            <a:ext cx="7772400" cy="4627984"/>
          </a:xfrm>
        </p:spPr>
        <p:txBody>
          <a:bodyPr/>
          <a:lstStyle/>
          <a:p>
            <a:pPr marL="0" indent="0">
              <a:buNone/>
            </a:pPr>
            <a:r>
              <a:rPr lang="de-DE" sz="1600" b="1" u="sng" dirty="0"/>
              <a:t>4.3 Einweisung, Betreuung und Beendigungen Obdachlosenunterkünfte </a:t>
            </a:r>
          </a:p>
          <a:p>
            <a:pPr marL="0" indent="0">
              <a:buNone/>
            </a:pPr>
            <a:r>
              <a:rPr lang="de-DE" sz="1600" dirty="0"/>
              <a:t>Die erfolgten Einweisungen sind oft von längerer Dauer, da ein großer Teil der wohnungslosen Menschen aufgrund verschiedenster Hemmnisse auf dem allgemeinen Wohnungsmarkt nicht zu vermitteln sind. </a:t>
            </a:r>
          </a:p>
          <a:p>
            <a:pPr marL="0" indent="0">
              <a:buNone/>
            </a:pPr>
            <a:r>
              <a:rPr lang="de-DE" sz="1600" dirty="0"/>
              <a:t>Im Jahr 2023 wurden zudem 7 Haushalte mit 13 Personen (4 weiblich, 3 männlich,  6 Kinder) innerhalb der städtischen Obdachlosenwohnungen in andere Wohnungen umgesetzt, um eine bessere Unterbringung oder auch Auslastung und Belegung zu ermöglichen.</a:t>
            </a:r>
          </a:p>
          <a:p>
            <a:pPr marL="0" indent="0">
              <a:buNone/>
            </a:pPr>
            <a:r>
              <a:rPr lang="de-DE" sz="1600" dirty="0"/>
              <a:t> </a:t>
            </a:r>
          </a:p>
          <a:p>
            <a:pPr marL="0" indent="0">
              <a:buNone/>
            </a:pPr>
            <a:r>
              <a:rPr lang="de-DE" sz="1600" b="1" u="sng" dirty="0"/>
              <a:t>4.4 Unterbringung von Migranten </a:t>
            </a:r>
          </a:p>
          <a:p>
            <a:pPr marL="0" indent="0">
              <a:buNone/>
            </a:pPr>
            <a:r>
              <a:rPr lang="de-DE" sz="1600" dirty="0"/>
              <a:t>Im Jahr 2023 werden 139 erwachsene Migranten (48 weiblich, 48 männlich, 35 Kinder) durch das Ordnungsamt der Stadt Husum in angemieteten Wohnungen sowie im ehemaligen Schwesternwohnheim des Kreiskrankenhauses Husum untergebracht. Diese Personen haben häufig einen intensiven Betreuungsbedarf. Es wurden 50 Ukrainer und 50 Menschen aus anderen Nationen in Husum aufgenommen. </a:t>
            </a:r>
          </a:p>
          <a:p>
            <a:pPr marL="0" indent="0">
              <a:buNone/>
            </a:pPr>
            <a:r>
              <a:rPr lang="de-DE" sz="1600" dirty="0"/>
              <a:t>Durch private Anmietungen konnten weiterhin dezentrale Unterbringungen geschaffen werden, die eine Integration begünstigen.</a:t>
            </a:r>
          </a:p>
          <a:p>
            <a:pPr marL="0" indent="0">
              <a:buNone/>
            </a:pPr>
            <a:endParaRPr lang="de-DE" dirty="0"/>
          </a:p>
        </p:txBody>
      </p:sp>
    </p:spTree>
    <p:extLst>
      <p:ext uri="{BB962C8B-B14F-4D97-AF65-F5344CB8AC3E}">
        <p14:creationId xmlns:p14="http://schemas.microsoft.com/office/powerpoint/2010/main" val="9451235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C01806-5AF2-46B1-907E-70DF14A070B5}"/>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7E3F8A87-1F50-4F69-9297-89ECC4469CC7}"/>
              </a:ext>
            </a:extLst>
          </p:cNvPr>
          <p:cNvSpPr>
            <a:spLocks noGrp="1"/>
          </p:cNvSpPr>
          <p:nvPr>
            <p:ph idx="1"/>
          </p:nvPr>
        </p:nvSpPr>
        <p:spPr>
          <a:xfrm>
            <a:off x="685800" y="1981200"/>
            <a:ext cx="7772400" cy="4419600"/>
          </a:xfrm>
        </p:spPr>
        <p:txBody>
          <a:bodyPr/>
          <a:lstStyle/>
          <a:p>
            <a:pPr marL="0" indent="0">
              <a:buNone/>
            </a:pPr>
            <a:r>
              <a:rPr lang="de-DE" sz="1600" b="1" u="sng" dirty="0"/>
              <a:t>4.5 Situation in den Obdachlosenwohnungen </a:t>
            </a:r>
          </a:p>
          <a:p>
            <a:pPr marL="0" indent="0">
              <a:buNone/>
            </a:pPr>
            <a:r>
              <a:rPr lang="de-DE" sz="1600" dirty="0"/>
              <a:t>Der Soziale Dienst der Stadt Husum betreut die Personen in den Obdachlosenunterkünften gemeinsam mit dem DW Husum. Vor allem, wenn Konflikte zwischen den Bewohnern oder Institutionen entstehen, ist eine Vermittlung und Beratung durch den Sozialen Dienst sinnvoll. </a:t>
            </a:r>
          </a:p>
          <a:p>
            <a:pPr marL="0" indent="0">
              <a:buNone/>
            </a:pPr>
            <a:endParaRPr lang="de-DE" sz="1600" dirty="0"/>
          </a:p>
          <a:p>
            <a:pPr marL="0" indent="0">
              <a:buNone/>
            </a:pPr>
            <a:r>
              <a:rPr lang="de-DE" sz="1600" dirty="0"/>
              <a:t>Des Weiteren steht der Dienst für Fragen der Bewohner auch hinsichtlich der Sozialleistungen sowie zur Arbeitsmarktintegration zur Verfügung. Je nach Bedarf werden Hausbesuche durchgeführt, um vor allem die Vermittlungsfähigkeit einzelner Bewohner in den Wohnungsmarkt wiederherzustellen und sie in reguläre Wohnungen zu integrieren.</a:t>
            </a:r>
          </a:p>
          <a:p>
            <a:pPr marL="0" indent="0">
              <a:buNone/>
            </a:pPr>
            <a:endParaRPr lang="de-DE" sz="1600" dirty="0"/>
          </a:p>
          <a:p>
            <a:pPr marL="0" indent="0">
              <a:buNone/>
            </a:pPr>
            <a:r>
              <a:rPr lang="de-DE" sz="1600" dirty="0"/>
              <a:t>In der praktischen Umsetzung, beispielsweise bei Umzügen, Beantragungen von Leistungen, wird Unterstützung im Betreuungsbüro des DW Husum vor Ort - bei Herrn Frank und Frau Langer sowie durch das Ordnungsamt und den städtischen Sozialen Dienst - in Anspruch genommen. </a:t>
            </a:r>
          </a:p>
          <a:p>
            <a:pPr marL="0" indent="0">
              <a:buNone/>
            </a:pPr>
            <a:endParaRPr lang="de-DE" dirty="0"/>
          </a:p>
        </p:txBody>
      </p:sp>
    </p:spTree>
    <p:extLst>
      <p:ext uri="{BB962C8B-B14F-4D97-AF65-F5344CB8AC3E}">
        <p14:creationId xmlns:p14="http://schemas.microsoft.com/office/powerpoint/2010/main" val="3580331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4DDBD5-4E9C-43FC-A564-3D194D722614}"/>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D9F9659F-23C5-4ED2-B173-631A4D45FA1D}"/>
              </a:ext>
            </a:extLst>
          </p:cNvPr>
          <p:cNvSpPr>
            <a:spLocks noGrp="1"/>
          </p:cNvSpPr>
          <p:nvPr>
            <p:ph idx="1"/>
          </p:nvPr>
        </p:nvSpPr>
        <p:spPr>
          <a:xfrm>
            <a:off x="685800" y="1981200"/>
            <a:ext cx="7772400" cy="4419600"/>
          </a:xfrm>
        </p:spPr>
        <p:txBody>
          <a:bodyPr/>
          <a:lstStyle/>
          <a:p>
            <a:pPr marL="0" indent="0">
              <a:buNone/>
            </a:pPr>
            <a:r>
              <a:rPr lang="de-DE" sz="1600" dirty="0"/>
              <a:t>Das städtische Ordnungsamt benötigt ausreichende Kapazitäten in Form von  Obdachlosenwohnungen, um ihrer Verpflichtung nachzukommen. Zudem steigt der Bedarf an Notunterkünften, um konfliktgeladene Doppel- und Dreifachbelegungen in Mehrzimmerwohnungen zu vermeiden. </a:t>
            </a:r>
          </a:p>
          <a:p>
            <a:pPr marL="0" indent="0">
              <a:buNone/>
            </a:pPr>
            <a:endParaRPr lang="de-DE" sz="1600" dirty="0"/>
          </a:p>
          <a:p>
            <a:pPr marL="0" indent="0">
              <a:buNone/>
            </a:pPr>
            <a:r>
              <a:rPr lang="de-DE" sz="1600" dirty="0"/>
              <a:t>Auch eine teilweise Modernisierung und Entlastung der bisherigen Wohnungen ist geplant und soll in 2024 in die bauliche Umsetzung kommen. Der wachsende Bedarf und die Anforderungen aus der Istanbul-Konvention für den Gewaltschutz von Frauen muss ebenfalls dringend umgesetzt werden. </a:t>
            </a:r>
          </a:p>
          <a:p>
            <a:pPr marL="0" indent="0">
              <a:buNone/>
            </a:pPr>
            <a:endParaRPr lang="de-DE" sz="1600" dirty="0"/>
          </a:p>
          <a:p>
            <a:pPr marL="0" indent="0">
              <a:buNone/>
            </a:pPr>
            <a:r>
              <a:rPr lang="de-DE" sz="1600" dirty="0"/>
              <a:t>Die Kriterien für ein menschenwürdiges Wohnen und der Anspruch zuerst eine Wohnung zu bieten (Housing First) bevor weitere Hilfen angeboten werden und wirken, bringt betroffenen Personen existentielle Sicherheit. Das entzerrt das Geschehen in den bisherigen Obdachlosenwohnungen und macht eine bessere Integration in zeitgemäßen Wohnungen bei guter Betreuung möglich. </a:t>
            </a:r>
          </a:p>
          <a:p>
            <a:pPr marL="0" indent="0">
              <a:buNone/>
            </a:pPr>
            <a:endParaRPr lang="de-DE" dirty="0"/>
          </a:p>
        </p:txBody>
      </p:sp>
    </p:spTree>
    <p:extLst>
      <p:ext uri="{BB962C8B-B14F-4D97-AF65-F5344CB8AC3E}">
        <p14:creationId xmlns:p14="http://schemas.microsoft.com/office/powerpoint/2010/main" val="7400121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788419-AAAF-4033-9349-E357EDFC56AD}"/>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833C20A9-A351-4412-88C2-7B51A4D41B60}"/>
              </a:ext>
            </a:extLst>
          </p:cNvPr>
          <p:cNvSpPr>
            <a:spLocks noGrp="1"/>
          </p:cNvSpPr>
          <p:nvPr>
            <p:ph idx="1"/>
          </p:nvPr>
        </p:nvSpPr>
        <p:spPr/>
        <p:txBody>
          <a:bodyPr/>
          <a:lstStyle/>
          <a:p>
            <a:pPr marL="0" indent="0">
              <a:buNone/>
            </a:pPr>
            <a:r>
              <a:rPr lang="de-DE" sz="1600" dirty="0"/>
              <a:t>Bei den Gesamtfällen der Betreuung von Obdachlosen und der von Obdachlosigkeit bedrohten Personen wird deutlich, dass es sich bei einem Großteil der Betroffenen um männliche Einzelpersonen sowie Familien mit Migrationshintergrund handelt. </a:t>
            </a:r>
          </a:p>
          <a:p>
            <a:pPr marL="0" indent="0">
              <a:buNone/>
            </a:pPr>
            <a:r>
              <a:rPr lang="de-DE" sz="1600" dirty="0"/>
              <a:t> </a:t>
            </a:r>
          </a:p>
          <a:p>
            <a:pPr marL="0" indent="0">
              <a:buNone/>
            </a:pPr>
            <a:r>
              <a:rPr lang="de-DE" sz="1600" dirty="0"/>
              <a:t>Auch die Betreuung durch das DW Husum, unter anderem um Personen in den Bezug von ALG I, SGB II und SGB XII zu bringen, wird zunehmend aufwändiger. Diese können den Aufwand, Anträge auszufüllen und nötige Unterlagen beizubringen, oft nicht ohne Hilfestellung bewältigen. </a:t>
            </a:r>
          </a:p>
          <a:p>
            <a:pPr marL="0" indent="0">
              <a:buNone/>
            </a:pPr>
            <a:endParaRPr lang="de-DE" sz="1600" dirty="0"/>
          </a:p>
          <a:p>
            <a:pPr marL="0" indent="0">
              <a:buNone/>
            </a:pPr>
            <a:r>
              <a:rPr lang="de-DE" sz="1600" dirty="0"/>
              <a:t>Hier sind kurzfristige Interventionen notwendig. Die Hilfslosigkeit der betroffenen Menschen und auch die bürokratischen Hürden nehmen ständig zu und sind individuell sowie auch vom Betreuungsaufwand kaum zu bewältigen. </a:t>
            </a:r>
          </a:p>
          <a:p>
            <a:pPr marL="0" indent="0">
              <a:buNone/>
            </a:pPr>
            <a:r>
              <a:rPr lang="de-DE" sz="1600" dirty="0"/>
              <a:t>Häufig wird der notwendige Informationsfluss, aufgrund des gebotenen Datenschutzes, erschwert.</a:t>
            </a:r>
            <a:endParaRPr lang="de-DE" dirty="0"/>
          </a:p>
        </p:txBody>
      </p:sp>
    </p:spTree>
    <p:extLst>
      <p:ext uri="{BB962C8B-B14F-4D97-AF65-F5344CB8AC3E}">
        <p14:creationId xmlns:p14="http://schemas.microsoft.com/office/powerpoint/2010/main" val="1580946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5F0FCF-6620-4E60-9574-7DA59011727F}"/>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A741DECC-B371-4162-AF66-68EF47D08B78}"/>
              </a:ext>
            </a:extLst>
          </p:cNvPr>
          <p:cNvSpPr>
            <a:spLocks noGrp="1"/>
          </p:cNvSpPr>
          <p:nvPr>
            <p:ph idx="1"/>
          </p:nvPr>
        </p:nvSpPr>
        <p:spPr>
          <a:xfrm>
            <a:off x="685800" y="2420888"/>
            <a:ext cx="7772400" cy="3675112"/>
          </a:xfrm>
        </p:spPr>
        <p:txBody>
          <a:bodyPr/>
          <a:lstStyle/>
          <a:p>
            <a:pPr marL="0" indent="0">
              <a:buNone/>
            </a:pPr>
            <a:r>
              <a:rPr lang="de-DE" sz="1600" b="1" u="sng" dirty="0"/>
              <a:t>5. Hilfen des DW Husum und anderer Institutionen für die Obdachlosenarbeit</a:t>
            </a:r>
            <a:endParaRPr lang="de-DE" sz="1600" dirty="0"/>
          </a:p>
          <a:p>
            <a:pPr marL="0" indent="0">
              <a:buNone/>
            </a:pPr>
            <a:endParaRPr lang="de-DE" sz="1600" b="1" u="sng" dirty="0"/>
          </a:p>
          <a:p>
            <a:pPr marL="0" indent="0">
              <a:buNone/>
            </a:pPr>
            <a:r>
              <a:rPr lang="de-DE" sz="1600" dirty="0"/>
              <a:t>Durch das kommunale Jobcenter des Kreises NF werden Qualifikationsprojekte für Arbeitslose gefördert. Diese dienen vor allem dem Abbau psychosozialer Hemmnisse sowie zum Erwerb und Erhalt einer geregelten Tagesstruktur.</a:t>
            </a:r>
          </a:p>
          <a:p>
            <a:pPr marL="0" indent="0">
              <a:buNone/>
            </a:pPr>
            <a:endParaRPr lang="de-DE" sz="1600" dirty="0"/>
          </a:p>
          <a:p>
            <a:pPr marL="0" indent="0">
              <a:buNone/>
            </a:pPr>
            <a:r>
              <a:rPr lang="de-DE" sz="1600" dirty="0"/>
              <a:t>Innerhalb der verschiedenen Projekte des DW Husum sind handwerkliche Hilfstätigkeiten oder Gartenarbeiten, wie in den Obdachlosenunterkünften, städtischen Flächen oder auch in einem eigens hierfür gepachteten Schrebergarten, vorgesehen. </a:t>
            </a:r>
          </a:p>
          <a:p>
            <a:pPr marL="0" indent="0">
              <a:buNone/>
            </a:pPr>
            <a:r>
              <a:rPr lang="de-DE" sz="1600" dirty="0"/>
              <a:t>Aus dem Stadtbild ist beispielsweise ein Blumen- und Hochbeet als Kräutergarten mit Sitzgelegenheit in der Nähe des Wasserturms angelegt und gepflegt.</a:t>
            </a:r>
          </a:p>
          <a:p>
            <a:pPr marL="0" indent="0">
              <a:buNone/>
            </a:pPr>
            <a:r>
              <a:rPr lang="de-DE" sz="1600" dirty="0"/>
              <a:t> </a:t>
            </a:r>
          </a:p>
          <a:p>
            <a:pPr marL="0" indent="0">
              <a:buNone/>
            </a:pPr>
            <a:endParaRPr lang="de-DE" dirty="0"/>
          </a:p>
        </p:txBody>
      </p:sp>
    </p:spTree>
    <p:extLst>
      <p:ext uri="{BB962C8B-B14F-4D97-AF65-F5344CB8AC3E}">
        <p14:creationId xmlns:p14="http://schemas.microsoft.com/office/powerpoint/2010/main" val="4192563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a:xfrm>
            <a:off x="685800" y="1772816"/>
            <a:ext cx="7772400" cy="4896544"/>
          </a:xfrm>
        </p:spPr>
        <p:txBody>
          <a:bodyPr/>
          <a:lstStyle/>
          <a:p>
            <a:pPr marL="0" indent="0">
              <a:buNone/>
            </a:pPr>
            <a:r>
              <a:rPr lang="de-DE" sz="1600" b="1" u="sng" dirty="0"/>
              <a:t>1. Einleitung </a:t>
            </a:r>
          </a:p>
          <a:p>
            <a:pPr marL="0" indent="0">
              <a:buNone/>
            </a:pPr>
            <a:r>
              <a:rPr lang="de-DE" sz="1600" dirty="0"/>
              <a:t>1.1. Der Soziale Dienst der Stadt Husum</a:t>
            </a:r>
          </a:p>
          <a:p>
            <a:pPr marL="0" indent="0">
              <a:buNone/>
            </a:pPr>
            <a:r>
              <a:rPr lang="de-DE" sz="1600" dirty="0"/>
              <a:t>1.2. Bezieher von Leistungen nach den Sozialgesetzbüchern SGB II und SGB XII</a:t>
            </a:r>
          </a:p>
          <a:p>
            <a:pPr marL="0" indent="0">
              <a:buNone/>
            </a:pPr>
            <a:r>
              <a:rPr lang="de-DE" sz="1600" dirty="0"/>
              <a:t>1.3. Definition Obdachlosigkeit, Wohnungslosigkeit, verdeckter Wohnungslosigkeit</a:t>
            </a:r>
          </a:p>
          <a:p>
            <a:pPr marL="0" indent="0">
              <a:buNone/>
            </a:pPr>
            <a:r>
              <a:rPr lang="de-DE" sz="1600" dirty="0"/>
              <a:t> </a:t>
            </a:r>
          </a:p>
          <a:p>
            <a:pPr marL="0" indent="0">
              <a:buNone/>
            </a:pPr>
            <a:r>
              <a:rPr lang="de-DE" sz="1600" b="1" u="sng" dirty="0"/>
              <a:t>2. Wohnungsmarkt in Husum </a:t>
            </a:r>
          </a:p>
          <a:p>
            <a:pPr marL="0" indent="0">
              <a:buNone/>
            </a:pPr>
            <a:r>
              <a:rPr lang="de-DE" sz="1600" dirty="0"/>
              <a:t>2.1. Mietobergrenzen 2023</a:t>
            </a:r>
          </a:p>
          <a:p>
            <a:pPr marL="0" indent="0">
              <a:buNone/>
            </a:pPr>
            <a:r>
              <a:rPr lang="de-DE" sz="1600" dirty="0"/>
              <a:t>2.2. Neubaubedarfe/Verfügbarkeit 2018 bis 2035</a:t>
            </a:r>
          </a:p>
          <a:p>
            <a:pPr marL="0" indent="0">
              <a:buNone/>
            </a:pPr>
            <a:r>
              <a:rPr lang="de-DE" sz="1600" dirty="0"/>
              <a:t>2.3. Strukturelles Defizit kleiner Wohnungen</a:t>
            </a:r>
          </a:p>
          <a:p>
            <a:pPr marL="0" indent="0">
              <a:buNone/>
            </a:pPr>
            <a:r>
              <a:rPr lang="de-DE" sz="1600" dirty="0"/>
              <a:t>2.4. Mietpreisentwicklungen </a:t>
            </a:r>
          </a:p>
          <a:p>
            <a:pPr marL="0" indent="0">
              <a:buNone/>
            </a:pPr>
            <a:r>
              <a:rPr lang="de-DE" sz="1600" dirty="0"/>
              <a:t>2.5. Zusammenfassung</a:t>
            </a:r>
          </a:p>
          <a:p>
            <a:pPr marL="0" indent="0">
              <a:buNone/>
            </a:pPr>
            <a:r>
              <a:rPr lang="de-DE" sz="1600" dirty="0"/>
              <a:t> </a:t>
            </a:r>
          </a:p>
          <a:p>
            <a:pPr marL="0" indent="0">
              <a:buNone/>
            </a:pPr>
            <a:r>
              <a:rPr lang="de-DE" sz="1600" b="1" u="sng" dirty="0"/>
              <a:t>3. Gesamtzahl der Fälle </a:t>
            </a:r>
          </a:p>
          <a:p>
            <a:pPr marL="0" indent="0">
              <a:buNone/>
            </a:pPr>
            <a:r>
              <a:rPr lang="de-DE" sz="1600" dirty="0"/>
              <a:t>3.1. Definition Obdachlosigkeit</a:t>
            </a:r>
          </a:p>
          <a:p>
            <a:pPr marL="0" indent="0">
              <a:buNone/>
            </a:pPr>
            <a:r>
              <a:rPr lang="de-DE" sz="1600" dirty="0"/>
              <a:t>3.2. Von Wohnungslosigkeit bedrohte Haushalte </a:t>
            </a:r>
          </a:p>
          <a:p>
            <a:pPr marL="0" indent="0">
              <a:buNone/>
            </a:pPr>
            <a:r>
              <a:rPr lang="de-DE" sz="1600" dirty="0"/>
              <a:t> </a:t>
            </a:r>
          </a:p>
        </p:txBody>
      </p:sp>
    </p:spTree>
    <p:extLst>
      <p:ext uri="{BB962C8B-B14F-4D97-AF65-F5344CB8AC3E}">
        <p14:creationId xmlns:p14="http://schemas.microsoft.com/office/powerpoint/2010/main" val="24588857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328B3E-B5EC-432E-8B6D-3CF52F22050F}"/>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94F4D4A0-2BA3-4E0B-B419-46C42E424F1C}"/>
              </a:ext>
            </a:extLst>
          </p:cNvPr>
          <p:cNvSpPr>
            <a:spLocks noGrp="1"/>
          </p:cNvSpPr>
          <p:nvPr>
            <p:ph idx="1"/>
          </p:nvPr>
        </p:nvSpPr>
        <p:spPr/>
        <p:txBody>
          <a:bodyPr/>
          <a:lstStyle/>
          <a:p>
            <a:pPr marL="0" indent="0">
              <a:buNone/>
            </a:pPr>
            <a:r>
              <a:rPr lang="de-DE" sz="1600" b="1" u="sng" dirty="0"/>
              <a:t>5.1 Frühzeitige Hilfen </a:t>
            </a:r>
            <a:endParaRPr lang="de-DE" sz="1600" dirty="0"/>
          </a:p>
          <a:p>
            <a:pPr marL="0" indent="0">
              <a:buNone/>
            </a:pPr>
            <a:endParaRPr lang="de-DE" sz="1600" dirty="0"/>
          </a:p>
          <a:p>
            <a:pPr marL="0" indent="0">
              <a:buNone/>
            </a:pPr>
            <a:r>
              <a:rPr lang="de-DE" sz="1600" dirty="0"/>
              <a:t>Ziel ist eine schrittweise Reintegration des Personenkreises  durch unterschiedliche niedrigschwellige Angebote. Durch gute Vertrauensarbeit können Probleme aus dem Privat- und Berufsleben sowie auch Ziele der persönlichen Fähigkeiten der Bewohner und Teilnehmer bearbeitet werden und so wiederum eine Stabilisierung ermöglicht werden. </a:t>
            </a:r>
          </a:p>
          <a:p>
            <a:pPr marL="0" indent="0">
              <a:buNone/>
            </a:pPr>
            <a:r>
              <a:rPr lang="de-DE" sz="1600" dirty="0"/>
              <a:t>Auch bei Vermittlung aus der Obdachlosigkeit, Bewerbungsbemühungen und Integration in Arbeit wird Unterstützung geleistet. </a:t>
            </a:r>
          </a:p>
          <a:p>
            <a:pPr marL="0" indent="0">
              <a:buNone/>
            </a:pPr>
            <a:endParaRPr lang="de-DE" sz="1600" dirty="0"/>
          </a:p>
          <a:p>
            <a:pPr marL="0" indent="0">
              <a:buNone/>
            </a:pPr>
            <a:r>
              <a:rPr lang="de-DE" sz="1600" dirty="0"/>
              <a:t>Zudem gibt es die erfreuliche, notwendige und motivierende Möglichkeit, einen Mehraufwand von einem Euro pro geleistete Stunde zu erhalten. Dies vermindert die Hemmschwelle zur gelingenden Teilnahme am Projekt erheblich, was an der guten Auslastung des Projektes zu erkennen ist. </a:t>
            </a:r>
          </a:p>
          <a:p>
            <a:pPr marL="0" indent="0">
              <a:buNone/>
            </a:pPr>
            <a:endParaRPr lang="de-DE" dirty="0"/>
          </a:p>
        </p:txBody>
      </p:sp>
    </p:spTree>
    <p:extLst>
      <p:ext uri="{BB962C8B-B14F-4D97-AF65-F5344CB8AC3E}">
        <p14:creationId xmlns:p14="http://schemas.microsoft.com/office/powerpoint/2010/main" val="10837133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567205-E44A-4482-BF82-0256EDD16A00}"/>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15DBA49D-7735-46E4-864B-BCD1A9D710A3}"/>
              </a:ext>
            </a:extLst>
          </p:cNvPr>
          <p:cNvSpPr>
            <a:spLocks noGrp="1"/>
          </p:cNvSpPr>
          <p:nvPr>
            <p:ph idx="1"/>
          </p:nvPr>
        </p:nvSpPr>
        <p:spPr>
          <a:xfrm>
            <a:off x="685800" y="2204864"/>
            <a:ext cx="7772400" cy="3891136"/>
          </a:xfrm>
        </p:spPr>
        <p:txBody>
          <a:bodyPr/>
          <a:lstStyle/>
          <a:p>
            <a:pPr marL="0" indent="0">
              <a:buNone/>
            </a:pPr>
            <a:r>
              <a:rPr lang="de-DE" sz="1600" b="1" u="sng" dirty="0"/>
              <a:t>5.2 Bahnhofsmission und Wohnungslosenhilfe des DW Husum</a:t>
            </a:r>
          </a:p>
          <a:p>
            <a:pPr marL="0" indent="0">
              <a:buNone/>
            </a:pPr>
            <a:r>
              <a:rPr lang="de-DE" sz="1600" dirty="0"/>
              <a:t>Nach 27 Jahren Tätigkeit von Herrn Paulsen in der Bahnhofsmission Husum übernahm zum 1. Oktober 2023 Frau Petersen diese Aufgabe als Sozialarbeiterin. Die Bahnhofsmission ist ein dauerhafter, verlässlicher, unverzichtbarer sowie fest im Hilfesystem verankerter Bestandteil der Hilfen für Wohnungslose.</a:t>
            </a:r>
          </a:p>
          <a:p>
            <a:pPr marL="0" indent="0">
              <a:buNone/>
            </a:pPr>
            <a:endParaRPr lang="de-DE" sz="1600" dirty="0"/>
          </a:p>
          <a:p>
            <a:pPr marL="0" indent="0">
              <a:buNone/>
            </a:pPr>
            <a:r>
              <a:rPr lang="de-DE" sz="1600" dirty="0"/>
              <a:t>Übernachtungen für bis zu sieben Nächte im Monat, die alltägliche Versorgung und Nutzung von Waschmaschine und Dusche, Frühstück und Mittagessen sowie ein erstes Zuhören sind dort jederzeit möglich. </a:t>
            </a:r>
          </a:p>
          <a:p>
            <a:pPr marL="0" indent="0">
              <a:buNone/>
            </a:pPr>
            <a:r>
              <a:rPr lang="de-DE" sz="1600" dirty="0"/>
              <a:t> </a:t>
            </a:r>
          </a:p>
          <a:p>
            <a:pPr marL="0" indent="0">
              <a:buNone/>
            </a:pPr>
            <a:r>
              <a:rPr lang="de-DE" sz="1600" dirty="0"/>
              <a:t>Dort angesiedelt ist auch die Wohnungslosenhilfe und die rollende Hilfe für Wohnungslose als wichtige Teile des Unterstützungsangebotes für diesen Personenkreis. </a:t>
            </a:r>
          </a:p>
          <a:p>
            <a:pPr marL="0" indent="0">
              <a:buNone/>
            </a:pPr>
            <a:endParaRPr lang="de-DE" sz="1600" dirty="0"/>
          </a:p>
          <a:p>
            <a:pPr marL="0" indent="0">
              <a:buNone/>
            </a:pPr>
            <a:r>
              <a:rPr lang="de-DE" dirty="0"/>
              <a:t> </a:t>
            </a:r>
          </a:p>
          <a:p>
            <a:endParaRPr lang="de-DE" dirty="0"/>
          </a:p>
        </p:txBody>
      </p:sp>
    </p:spTree>
    <p:extLst>
      <p:ext uri="{BB962C8B-B14F-4D97-AF65-F5344CB8AC3E}">
        <p14:creationId xmlns:p14="http://schemas.microsoft.com/office/powerpoint/2010/main" val="8197048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C8BCAE-7B44-4B74-A93C-414947C17843}"/>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53A83676-FE97-4F6B-99DA-548B8F361E79}"/>
              </a:ext>
            </a:extLst>
          </p:cNvPr>
          <p:cNvSpPr>
            <a:spLocks noGrp="1"/>
          </p:cNvSpPr>
          <p:nvPr>
            <p:ph idx="1"/>
          </p:nvPr>
        </p:nvSpPr>
        <p:spPr>
          <a:xfrm>
            <a:off x="685800" y="1484784"/>
            <a:ext cx="7772400" cy="4916016"/>
          </a:xfrm>
        </p:spPr>
        <p:txBody>
          <a:bodyPr/>
          <a:lstStyle/>
          <a:p>
            <a:pPr marL="0" indent="0">
              <a:buNone/>
            </a:pPr>
            <a:endParaRPr lang="de-DE" sz="1600" dirty="0"/>
          </a:p>
          <a:p>
            <a:pPr marL="0" indent="0">
              <a:buNone/>
            </a:pPr>
            <a:r>
              <a:rPr lang="de-DE" sz="1600" dirty="0"/>
              <a:t>Die Wohnungslosenhilfe bietet: </a:t>
            </a:r>
          </a:p>
          <a:p>
            <a:r>
              <a:rPr lang="de-DE" sz="1600" dirty="0"/>
              <a:t>Pädagogische und niedrigschwellige Beratung </a:t>
            </a:r>
          </a:p>
          <a:p>
            <a:r>
              <a:rPr lang="de-DE" sz="1600" dirty="0"/>
              <a:t>Unterstützung bei der Wohnungssuche </a:t>
            </a:r>
          </a:p>
          <a:p>
            <a:r>
              <a:rPr lang="de-DE" sz="1600" dirty="0"/>
              <a:t>Vorübergehende Unterbringung </a:t>
            </a:r>
          </a:p>
          <a:p>
            <a:r>
              <a:rPr lang="de-DE" sz="1600" dirty="0"/>
              <a:t>Die Möglichkeit einer Postadresse </a:t>
            </a:r>
          </a:p>
          <a:p>
            <a:r>
              <a:rPr lang="de-DE" sz="1600" dirty="0"/>
              <a:t>Kontaktaufnahme und Begleitung zu Behörden, Vermietern, Banken und anderen Hilfseinrichtungen </a:t>
            </a:r>
          </a:p>
          <a:p>
            <a:r>
              <a:rPr lang="de-DE" sz="1600" dirty="0"/>
              <a:t>Hilfestellung bei drohendem Wohnungsverlust, ungesicherten Mietverhältnissen, Problemen mit Ämtern und Behörden, Beschaffung von Personal- und Arbeitspapieren sowie Vermittlung von weitergehenden Unterstützerkreisen. </a:t>
            </a:r>
          </a:p>
          <a:p>
            <a:pPr marL="0" indent="0">
              <a:buNone/>
            </a:pPr>
            <a:r>
              <a:rPr lang="de-DE" sz="1600" dirty="0"/>
              <a:t> </a:t>
            </a:r>
          </a:p>
          <a:p>
            <a:pPr marL="0" indent="0">
              <a:buNone/>
            </a:pPr>
            <a:r>
              <a:rPr lang="de-DE" sz="1600" dirty="0"/>
              <a:t>Die Bahnhofmission inklusive Wohnungslosenhilfe des DWs Husum ist ein zentraler Anlaufpunkt für Wohnungslose, Obdachlose und Wohnungssuchende. Ebenso ist hier auch die Ausgabestelle für die Verkäufer des Straßenmagazin Hempels.</a:t>
            </a:r>
          </a:p>
          <a:p>
            <a:pPr marL="0" indent="0">
              <a:buNone/>
            </a:pPr>
            <a:endParaRPr lang="de-DE" dirty="0"/>
          </a:p>
        </p:txBody>
      </p:sp>
    </p:spTree>
    <p:extLst>
      <p:ext uri="{BB962C8B-B14F-4D97-AF65-F5344CB8AC3E}">
        <p14:creationId xmlns:p14="http://schemas.microsoft.com/office/powerpoint/2010/main" val="24191976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C22167-D659-42EC-9278-160E36747995}"/>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15597EE3-E599-4FC5-AAB9-EC29A8171C2F}"/>
              </a:ext>
            </a:extLst>
          </p:cNvPr>
          <p:cNvSpPr>
            <a:spLocks noGrp="1"/>
          </p:cNvSpPr>
          <p:nvPr>
            <p:ph idx="1"/>
          </p:nvPr>
        </p:nvSpPr>
        <p:spPr/>
        <p:txBody>
          <a:bodyPr/>
          <a:lstStyle/>
          <a:p>
            <a:pPr marL="0" indent="0">
              <a:buNone/>
            </a:pPr>
            <a:r>
              <a:rPr lang="de-DE" sz="1600" b="1" u="sng" dirty="0"/>
              <a:t>5.3 Winternotprogramm DW Husum</a:t>
            </a:r>
          </a:p>
          <a:p>
            <a:pPr marL="0" indent="0">
              <a:buNone/>
            </a:pPr>
            <a:r>
              <a:rPr lang="de-DE" sz="1600" dirty="0"/>
              <a:t>Auch in diesem Winter 2023/ 2024 wurde eine Wohnung vom Diakonischen Werk angemietet, um alleinstehenden Wohnungslosen im Rahmen des Winternotprogramms eine Unterkunft zu bieten. </a:t>
            </a:r>
          </a:p>
          <a:p>
            <a:pPr marL="0" indent="0">
              <a:buNone/>
            </a:pPr>
            <a:endParaRPr lang="de-DE" sz="1600" dirty="0"/>
          </a:p>
          <a:p>
            <a:pPr marL="0" indent="0">
              <a:buNone/>
            </a:pPr>
            <a:r>
              <a:rPr lang="de-DE" sz="1600" dirty="0"/>
              <a:t>Das Winternotprogramm bietet vom 1. Dezember 2023 bis 31. März 2024 den betroffenen Personen Schutz vor der Witterung und soll Gesundheitsschäden oder auch Erfrierungstod vermeiden. Außerdem bietet sich aufgrund der Vernetzung in Husum und Umland im günstigen Fall die Möglichkeit einer Integration in den Wohnungsmarkt.</a:t>
            </a:r>
          </a:p>
          <a:p>
            <a:pPr marL="0" indent="0">
              <a:buNone/>
            </a:pPr>
            <a:endParaRPr lang="de-DE" dirty="0"/>
          </a:p>
        </p:txBody>
      </p:sp>
    </p:spTree>
    <p:extLst>
      <p:ext uri="{BB962C8B-B14F-4D97-AF65-F5344CB8AC3E}">
        <p14:creationId xmlns:p14="http://schemas.microsoft.com/office/powerpoint/2010/main" val="25625489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996493-FCC6-4965-A766-16A882F7D7B7}"/>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7D65A37C-A836-4D40-8FE3-03C7664070A8}"/>
              </a:ext>
            </a:extLst>
          </p:cNvPr>
          <p:cNvSpPr>
            <a:spLocks noGrp="1"/>
          </p:cNvSpPr>
          <p:nvPr>
            <p:ph idx="1"/>
          </p:nvPr>
        </p:nvSpPr>
        <p:spPr/>
        <p:txBody>
          <a:bodyPr/>
          <a:lstStyle/>
          <a:p>
            <a:pPr marL="0" indent="0">
              <a:buNone/>
            </a:pPr>
            <a:r>
              <a:rPr lang="de-DE" sz="1600" b="1" u="sng" dirty="0"/>
              <a:t>5.4 </a:t>
            </a:r>
            <a:r>
              <a:rPr lang="de-DE" sz="1600" b="1" u="sng" dirty="0" err="1"/>
              <a:t>Streetwork</a:t>
            </a:r>
            <a:r>
              <a:rPr lang="de-DE" sz="1600" b="1" u="sng" dirty="0"/>
              <a:t> und Anlaufstelle </a:t>
            </a:r>
            <a:r>
              <a:rPr lang="de-DE" sz="1600" b="1" u="sng" dirty="0" err="1"/>
              <a:t>Streetwork</a:t>
            </a:r>
            <a:r>
              <a:rPr lang="de-DE" sz="1600" b="1" u="sng" dirty="0"/>
              <a:t> des DW Husum</a:t>
            </a:r>
          </a:p>
          <a:p>
            <a:pPr marL="0" indent="0">
              <a:buNone/>
            </a:pPr>
            <a:r>
              <a:rPr lang="de-DE" sz="1600" dirty="0"/>
              <a:t>Die Straßensozialarbeit im Rahmen der Jugendhilfe sowie der Kriminalprävention im Sozialraum wird von den Jugendlichen und jungen Erwachsenen sehr gut angenommen. </a:t>
            </a:r>
          </a:p>
          <a:p>
            <a:pPr marL="0" indent="0">
              <a:buNone/>
            </a:pPr>
            <a:endParaRPr lang="de-DE" sz="1600" dirty="0"/>
          </a:p>
          <a:p>
            <a:pPr marL="0" indent="0">
              <a:buNone/>
            </a:pPr>
            <a:r>
              <a:rPr lang="de-DE" sz="1600" dirty="0"/>
              <a:t>Dieser Treffpunkt schließt die Marktlücke für eine angstfreie Kontaktherstellung mit hilflosen, beziehungslosen oder randständigen jungen Menschen aus Jugendhilfe, SGB II-Bereich, Randgruppen und sonstigen Cliquen. Sie ist zum Teil Kontaktstelle zu Jugendlichen mit Migrationshintergrund, die entwurzelt sind.</a:t>
            </a:r>
          </a:p>
          <a:p>
            <a:pPr marL="0" indent="0">
              <a:buNone/>
            </a:pPr>
            <a:r>
              <a:rPr lang="de-DE" sz="1600" dirty="0"/>
              <a:t> </a:t>
            </a:r>
          </a:p>
          <a:p>
            <a:pPr marL="0" indent="0">
              <a:buNone/>
            </a:pPr>
            <a:r>
              <a:rPr lang="de-DE" sz="1600" dirty="0"/>
              <a:t>Für die Stabilisierung und Festigung dieser Menschen in die Gesellschaft hat diese Arbeit unschätzbaren Wert. Streetwork bietet hier niedrigschwellige Beratung und Wegbereiter ist für die Rückkehr ins soziale Netz. Sie zeigt gesellschaftsfähige gangbare Wege der Existenz auf, ohne Kriminalität oder dauerhaftes Durchschnorren. </a:t>
            </a:r>
          </a:p>
          <a:p>
            <a:pPr marL="0" indent="0">
              <a:buNone/>
            </a:pPr>
            <a:r>
              <a:rPr lang="de-DE" sz="1600" dirty="0"/>
              <a:t> </a:t>
            </a:r>
          </a:p>
          <a:p>
            <a:pPr marL="0" indent="0">
              <a:buNone/>
            </a:pPr>
            <a:endParaRPr lang="de-DE" dirty="0"/>
          </a:p>
        </p:txBody>
      </p:sp>
    </p:spTree>
    <p:extLst>
      <p:ext uri="{BB962C8B-B14F-4D97-AF65-F5344CB8AC3E}">
        <p14:creationId xmlns:p14="http://schemas.microsoft.com/office/powerpoint/2010/main" val="13349891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AC8CF2-867A-455B-B278-571DBE819BF6}"/>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5695F26E-C963-4ECF-ACC2-739A2D805167}"/>
              </a:ext>
            </a:extLst>
          </p:cNvPr>
          <p:cNvSpPr>
            <a:spLocks noGrp="1"/>
          </p:cNvSpPr>
          <p:nvPr>
            <p:ph idx="1"/>
          </p:nvPr>
        </p:nvSpPr>
        <p:spPr>
          <a:xfrm>
            <a:off x="685800" y="1981200"/>
            <a:ext cx="7772400" cy="4419600"/>
          </a:xfrm>
        </p:spPr>
        <p:txBody>
          <a:bodyPr/>
          <a:lstStyle/>
          <a:p>
            <a:pPr marL="0" indent="0">
              <a:buNone/>
            </a:pPr>
            <a:r>
              <a:rPr lang="de-DE" sz="1600" dirty="0"/>
              <a:t>Zugänge zur Suchthilfe und Wege aus der Wohnungslosigkeit werden nach entstandener Kontaktaufnahme vorgeschlagen und bei Bedarf begleitet.</a:t>
            </a:r>
          </a:p>
          <a:p>
            <a:pPr marL="0" indent="0">
              <a:buNone/>
            </a:pPr>
            <a:endParaRPr lang="de-DE" sz="1600" dirty="0"/>
          </a:p>
          <a:p>
            <a:pPr marL="0" indent="0">
              <a:buNone/>
            </a:pPr>
            <a:r>
              <a:rPr lang="de-DE" sz="1600" dirty="0"/>
              <a:t>Eine gute Zusammenarbeit mit dem Sozialem Dienst der Stadt Husum, Jugendamt und auch anderen Trägern im Sozialraum schaffen direkte und möglichst unkomplizierte Wege. </a:t>
            </a:r>
          </a:p>
          <a:p>
            <a:pPr marL="0" indent="0">
              <a:buNone/>
            </a:pPr>
            <a:r>
              <a:rPr lang="de-DE" sz="1600" dirty="0"/>
              <a:t>Auch regelmäßiger Austausch mit allen infrage kommenden Einrichtungen und Personen in Form eines runden Tisches ist unter Beachtung der Datenschutzrichtlinien gegeben. </a:t>
            </a:r>
          </a:p>
          <a:p>
            <a:pPr marL="0" indent="0">
              <a:buNone/>
            </a:pPr>
            <a:r>
              <a:rPr lang="de-DE" sz="1600" dirty="0"/>
              <a:t> </a:t>
            </a:r>
          </a:p>
          <a:p>
            <a:pPr marL="0" indent="0">
              <a:buNone/>
            </a:pPr>
            <a:r>
              <a:rPr lang="de-DE" sz="1600" dirty="0"/>
              <a:t>Die Streetwork-Anlaufstelle befindet sich im Eishaus, Hinter der Neustadt 4, in Husum. </a:t>
            </a:r>
          </a:p>
          <a:p>
            <a:pPr marL="0" indent="0">
              <a:buNone/>
            </a:pPr>
            <a:endParaRPr lang="de-DE" sz="1600" dirty="0"/>
          </a:p>
          <a:p>
            <a:pPr marL="0" indent="0">
              <a:buNone/>
            </a:pPr>
            <a:endParaRPr lang="de-DE" dirty="0"/>
          </a:p>
        </p:txBody>
      </p:sp>
    </p:spTree>
    <p:extLst>
      <p:ext uri="{BB962C8B-B14F-4D97-AF65-F5344CB8AC3E}">
        <p14:creationId xmlns:p14="http://schemas.microsoft.com/office/powerpoint/2010/main" val="23090921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8A9696-C0B4-4A01-98F1-27FBB4095FD8}"/>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94BC31B1-09D8-4992-AB74-505FDE6D0CCD}"/>
              </a:ext>
            </a:extLst>
          </p:cNvPr>
          <p:cNvSpPr>
            <a:spLocks noGrp="1"/>
          </p:cNvSpPr>
          <p:nvPr>
            <p:ph idx="1"/>
          </p:nvPr>
        </p:nvSpPr>
        <p:spPr/>
        <p:txBody>
          <a:bodyPr/>
          <a:lstStyle/>
          <a:p>
            <a:pPr marL="0" indent="0">
              <a:buNone/>
            </a:pPr>
            <a:r>
              <a:rPr lang="de-DE" sz="1600" b="1" u="sng" dirty="0"/>
              <a:t>5.5 WohnEck NF gGmbH</a:t>
            </a:r>
          </a:p>
          <a:p>
            <a:pPr marL="0" indent="0">
              <a:buNone/>
            </a:pPr>
            <a:r>
              <a:rPr lang="de-DE" sz="1600" dirty="0"/>
              <a:t>Die WohnEck NF gGmbH (Soziale Wohnraumlösungen) wurde mit Hilfe des Kreises NF und dem Land Schleswig-Holstein 2019 durch Leistungserbringer der Eingliederungshilfe sowie aus dem sozialen Bereich gegründet. </a:t>
            </a:r>
          </a:p>
          <a:p>
            <a:pPr marL="0" indent="0">
              <a:buNone/>
            </a:pPr>
            <a:r>
              <a:rPr lang="de-DE" sz="1600" dirty="0"/>
              <a:t>Mit großem Erfolg mietet die WohnEck NF gGmbH Wohnungen als Hauptmieter und schließt Untermietverträge mit den Wohnungssuchenden. </a:t>
            </a:r>
          </a:p>
          <a:p>
            <a:pPr marL="0" indent="0">
              <a:buNone/>
            </a:pPr>
            <a:r>
              <a:rPr lang="de-DE" sz="1600" dirty="0"/>
              <a:t>Auf diesem Wege soll unter anderem eine vermittelnde Begleitung gewährleistet werden.</a:t>
            </a:r>
          </a:p>
          <a:p>
            <a:pPr marL="0" indent="0">
              <a:buNone/>
            </a:pPr>
            <a:r>
              <a:rPr lang="de-DE" sz="1600" dirty="0"/>
              <a:t> </a:t>
            </a:r>
          </a:p>
          <a:p>
            <a:pPr marL="0" indent="0">
              <a:buNone/>
            </a:pPr>
            <a:r>
              <a:rPr lang="de-DE" sz="1600" dirty="0"/>
              <a:t>Bis Ende des Jahres 2023 konnten im Bereich Husum und Umland eine Anzahl von insgesamt 436 Wohnungen mit 953 Bewohner, teilweise auch in Wohngemeinschaften untergebracht werden. Innerhalb des Jahres 2022 stieg die Anzahl der Bewerber um 46 Prozent sowie im Jahr 2023 noch einmal um weitere 20 Prozent. </a:t>
            </a:r>
          </a:p>
          <a:p>
            <a:pPr marL="0" indent="0">
              <a:buNone/>
            </a:pPr>
            <a:r>
              <a:rPr lang="de-DE" sz="1600" dirty="0"/>
              <a:t>Das Angebot dient dazu, der Wohnungslosigkeit und der Obdachlosigkeit von Menschen im Kreis Nordfriesland entgegenzutreten.  </a:t>
            </a:r>
          </a:p>
          <a:p>
            <a:pPr marL="0" indent="0">
              <a:buNone/>
            </a:pPr>
            <a:r>
              <a:rPr lang="de-DE" dirty="0"/>
              <a:t> </a:t>
            </a:r>
          </a:p>
          <a:p>
            <a:pPr marL="0" indent="0">
              <a:buNone/>
            </a:pPr>
            <a:endParaRPr lang="de-DE" dirty="0"/>
          </a:p>
        </p:txBody>
      </p:sp>
    </p:spTree>
    <p:extLst>
      <p:ext uri="{BB962C8B-B14F-4D97-AF65-F5344CB8AC3E}">
        <p14:creationId xmlns:p14="http://schemas.microsoft.com/office/powerpoint/2010/main" val="30325419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E08C7E-92BC-4A64-A450-C992FBC93A55}"/>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1F858BAB-0FA9-4642-BB70-107F809DFD7F}"/>
              </a:ext>
            </a:extLst>
          </p:cNvPr>
          <p:cNvSpPr>
            <a:spLocks noGrp="1"/>
          </p:cNvSpPr>
          <p:nvPr>
            <p:ph idx="1"/>
          </p:nvPr>
        </p:nvSpPr>
        <p:spPr/>
        <p:txBody>
          <a:bodyPr/>
          <a:lstStyle/>
          <a:p>
            <a:pPr marL="0" indent="0">
              <a:buNone/>
            </a:pPr>
            <a:r>
              <a:rPr lang="de-DE" sz="1600" b="1" dirty="0"/>
              <a:t>Aktuell liegt der Schwerpunkt der WohnEck NF gGmbH in der Unterstützung von Investoren bei der Schaffung von bezahlbarem Wohnraum. </a:t>
            </a:r>
          </a:p>
          <a:p>
            <a:pPr marL="0" indent="0">
              <a:buNone/>
            </a:pPr>
            <a:r>
              <a:rPr lang="de-DE" sz="1600" dirty="0"/>
              <a:t>Eine Ausweitung des Angebotes in den Kreis Schleswig-Flensburg ist erfolgt und wird kontinuierlich ausgebaut. </a:t>
            </a:r>
          </a:p>
          <a:p>
            <a:pPr marL="0" indent="0">
              <a:buNone/>
            </a:pPr>
            <a:r>
              <a:rPr lang="de-DE" sz="1600" dirty="0"/>
              <a:t>Im Jahr 2023 wurden im Kreis Schleswig-Flensburg 135 Wohnungen an 298 Bewerber vermittelt. </a:t>
            </a:r>
          </a:p>
          <a:p>
            <a:pPr marL="0" indent="0">
              <a:buNone/>
            </a:pPr>
            <a:r>
              <a:rPr lang="de-DE" sz="1600" dirty="0"/>
              <a:t>Auch eine finanzielle Absicherung, beziehungsweise die Stärkung dieser Institution, ist durch den Kreis Nordfriesland  - dankenswerterweise, aber auch notwendigerweise - erfolgt. </a:t>
            </a:r>
          </a:p>
          <a:p>
            <a:pPr marL="0" indent="0">
              <a:buNone/>
            </a:pPr>
            <a:endParaRPr lang="de-DE" sz="1600" dirty="0"/>
          </a:p>
          <a:p>
            <a:pPr marL="0" indent="0">
              <a:buNone/>
            </a:pPr>
            <a:r>
              <a:rPr lang="de-DE" sz="1600" dirty="0"/>
              <a:t>Ab dem 1. Januar 2024 wird Amr Mohammed hauptsächlich im Kreis NF das Wohnprojekt in Hockensbüll unterstützen.</a:t>
            </a:r>
          </a:p>
          <a:p>
            <a:pPr marL="0" indent="0">
              <a:buNone/>
            </a:pPr>
            <a:r>
              <a:rPr lang="de-DE" sz="1600" dirty="0"/>
              <a:t>Eine neue Sozialarbeiterstelle wird ab Frühjahr 2024 geschaffen zur Begleitung von Menschen mit eingeschränkten Fähigkeiten für eine erfolgreiche Alltagsbewältigung in Bereich Wohnen.</a:t>
            </a:r>
          </a:p>
          <a:p>
            <a:pPr marL="0" indent="0">
              <a:buNone/>
            </a:pPr>
            <a:endParaRPr lang="de-DE" dirty="0"/>
          </a:p>
        </p:txBody>
      </p:sp>
    </p:spTree>
    <p:extLst>
      <p:ext uri="{BB962C8B-B14F-4D97-AF65-F5344CB8AC3E}">
        <p14:creationId xmlns:p14="http://schemas.microsoft.com/office/powerpoint/2010/main" val="19294593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C22C11-4E61-4277-B6A8-409CD04CF8D2}"/>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2C65A64B-43C2-4E41-A71D-B6B4689F7D2A}"/>
              </a:ext>
            </a:extLst>
          </p:cNvPr>
          <p:cNvSpPr>
            <a:spLocks noGrp="1"/>
          </p:cNvSpPr>
          <p:nvPr>
            <p:ph idx="1"/>
          </p:nvPr>
        </p:nvSpPr>
        <p:spPr>
          <a:xfrm>
            <a:off x="685800" y="1340768"/>
            <a:ext cx="7772400" cy="5060032"/>
          </a:xfrm>
        </p:spPr>
        <p:txBody>
          <a:bodyPr/>
          <a:lstStyle/>
          <a:p>
            <a:pPr marL="0" indent="0">
              <a:buNone/>
            </a:pPr>
            <a:endParaRPr lang="de-DE" sz="1600" b="1" u="sng" dirty="0"/>
          </a:p>
          <a:p>
            <a:pPr marL="0" indent="0">
              <a:buNone/>
            </a:pPr>
            <a:endParaRPr lang="de-DE" sz="1600" b="1" u="sng" dirty="0"/>
          </a:p>
          <a:p>
            <a:pPr marL="0" indent="0">
              <a:buNone/>
            </a:pPr>
            <a:r>
              <a:rPr lang="de-DE" sz="1600" b="1" u="sng" dirty="0"/>
              <a:t>6. Obdachlose in der Nachbetreuung</a:t>
            </a:r>
            <a:r>
              <a:rPr lang="de-DE" sz="1600" dirty="0"/>
              <a:t> </a:t>
            </a:r>
          </a:p>
          <a:p>
            <a:pPr marL="0" indent="0">
              <a:buNone/>
            </a:pPr>
            <a:endParaRPr lang="de-DE" sz="1600" dirty="0"/>
          </a:p>
          <a:p>
            <a:pPr marL="0" indent="0">
              <a:buNone/>
            </a:pPr>
            <a:r>
              <a:rPr lang="de-DE" sz="1600" dirty="0"/>
              <a:t> </a:t>
            </a:r>
            <a:r>
              <a:rPr lang="de-DE" sz="1600" b="1" u="sng" dirty="0"/>
              <a:t>6.1 Auszahlung der Tagessätze </a:t>
            </a:r>
          </a:p>
          <a:p>
            <a:pPr marL="0" indent="0">
              <a:buNone/>
            </a:pPr>
            <a:r>
              <a:rPr lang="de-DE" sz="1600" dirty="0"/>
              <a:t>Durchreisende und Obdachlose haben Anspruch auf Leistungen nach dem SGB II oder SGB XII. Das Sozialzentrum zahlt diesen Personen auf Antrag Regelleistungen der Grundsicherung für Arbeitssuchende und Erwerbslose – jetzt Bürgergeld – oder Grundsicherung für Erwerbsunfähige in Form von Tagessätzen aus. </a:t>
            </a:r>
          </a:p>
          <a:p>
            <a:pPr marL="0" indent="0">
              <a:buNone/>
            </a:pPr>
            <a:r>
              <a:rPr lang="de-DE" sz="1600" dirty="0"/>
              <a:t>Vorrangig werden Ansprüche wie Kindergeld und Einkommen sowie der letzte Leistungsbezug überprüft.</a:t>
            </a:r>
          </a:p>
          <a:p>
            <a:pPr marL="0" indent="0">
              <a:buNone/>
            </a:pPr>
            <a:r>
              <a:rPr lang="de-DE" sz="1600" dirty="0"/>
              <a:t> </a:t>
            </a:r>
          </a:p>
          <a:p>
            <a:pPr marL="0" indent="0">
              <a:buNone/>
            </a:pPr>
            <a:r>
              <a:rPr lang="de-DE" sz="1600" dirty="0"/>
              <a:t>Im Jahr 2023 betrug der Tagessatz 16,73 Euro bei einem Regelsatz von 502 Euro im Monat. In 2024 beträgt der Regelsatz 563 Euro im Monat, so dass der Tagessatz jetzt aktuell 18,76 Euro beträgt. </a:t>
            </a:r>
          </a:p>
          <a:p>
            <a:pPr marL="0" indent="0">
              <a:buNone/>
            </a:pPr>
            <a:endParaRPr lang="de-DE" sz="1600" dirty="0"/>
          </a:p>
          <a:p>
            <a:pPr marL="0" indent="0">
              <a:buNone/>
            </a:pPr>
            <a:r>
              <a:rPr lang="de-DE" sz="1600" dirty="0"/>
              <a:t> </a:t>
            </a:r>
          </a:p>
          <a:p>
            <a:pPr marL="0" indent="0">
              <a:buNone/>
            </a:pPr>
            <a:endParaRPr lang="de-DE" sz="1600" dirty="0"/>
          </a:p>
          <a:p>
            <a:pPr marL="0" indent="0">
              <a:buNone/>
            </a:pPr>
            <a:endParaRPr lang="de-DE" sz="1600" dirty="0"/>
          </a:p>
          <a:p>
            <a:pPr marL="0" indent="0">
              <a:buNone/>
            </a:pPr>
            <a:endParaRPr lang="de-DE" dirty="0"/>
          </a:p>
        </p:txBody>
      </p:sp>
    </p:spTree>
    <p:extLst>
      <p:ext uri="{BB962C8B-B14F-4D97-AF65-F5344CB8AC3E}">
        <p14:creationId xmlns:p14="http://schemas.microsoft.com/office/powerpoint/2010/main" val="493413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846804-2406-4610-B8A7-2D202074F09E}"/>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1FDDD41A-344A-44F8-954F-02DB38C31FE6}"/>
              </a:ext>
            </a:extLst>
          </p:cNvPr>
          <p:cNvSpPr>
            <a:spLocks noGrp="1"/>
          </p:cNvSpPr>
          <p:nvPr>
            <p:ph idx="1"/>
          </p:nvPr>
        </p:nvSpPr>
        <p:spPr/>
        <p:txBody>
          <a:bodyPr/>
          <a:lstStyle/>
          <a:p>
            <a:pPr marL="0" indent="0">
              <a:buNone/>
            </a:pPr>
            <a:r>
              <a:rPr lang="de-DE" sz="1600" dirty="0"/>
              <a:t>Gemäß § 16d SGB II verbindet Husum die Auszahlung von Tagessätzen mit der Aufforderung, für mindestens drei Stunden täglich eine gemeinnützige Tätigkeit auszuüben – sofern gesundheitlich möglich. Als Aufwandentschädigung wird zusätzlich ein Euro pro geleisteter Stunde ausgezahlt. </a:t>
            </a:r>
          </a:p>
          <a:p>
            <a:pPr marL="0" indent="0">
              <a:buNone/>
            </a:pPr>
            <a:r>
              <a:rPr lang="de-DE" sz="1600" dirty="0"/>
              <a:t>Diese Vorgehensweise soll dem Anspruch des Förderns gemäß §§ 1, 2 SGB II gerecht werden und gleichzeitig die Arbeitsfähigkeit und die Arbeitsbereitschaft im Sinne des SGB II stärken.</a:t>
            </a:r>
          </a:p>
          <a:p>
            <a:pPr marL="0" indent="0">
              <a:buNone/>
            </a:pPr>
            <a:endParaRPr lang="de-DE" sz="1600" dirty="0"/>
          </a:p>
          <a:p>
            <a:pPr marL="0" indent="0">
              <a:buNone/>
            </a:pPr>
            <a:r>
              <a:rPr lang="de-DE" sz="1600" dirty="0"/>
              <a:t>Die Regelleistung wird aus mehreren Gründen in Form von Tages- oder Wochensätzen ausgezahlt. Einerseits wird ein Doppelbezug verhindert, so dass nicht in anderen Orten Leistungen nach dem SGB II beantragt und bezogen werden können. </a:t>
            </a:r>
          </a:p>
          <a:p>
            <a:pPr marL="0" indent="0">
              <a:buNone/>
            </a:pPr>
            <a:r>
              <a:rPr lang="de-DE" sz="1600" dirty="0"/>
              <a:t>Andererseits ist eine flexible, individuelle und tagesaktuelle Begleitung und Betreuung der Durchreisenden dadurch möglich. </a:t>
            </a:r>
          </a:p>
          <a:p>
            <a:pPr marL="0" indent="0">
              <a:buNone/>
            </a:pPr>
            <a:r>
              <a:rPr lang="de-DE" sz="1600" dirty="0"/>
              <a:t>Hierdurch können Fragen der Wohnungssuche und Integration mit dem Personenkreis zeitnah und eng eingebunden abgeklärt werden.</a:t>
            </a:r>
          </a:p>
          <a:p>
            <a:pPr marL="0" indent="0">
              <a:buNone/>
            </a:pPr>
            <a:endParaRPr lang="de-DE" sz="1600" dirty="0"/>
          </a:p>
          <a:p>
            <a:pPr marL="0" indent="0">
              <a:buNone/>
            </a:pPr>
            <a:r>
              <a:rPr lang="de-DE" sz="1600" dirty="0"/>
              <a:t> </a:t>
            </a:r>
          </a:p>
          <a:p>
            <a:pPr marL="0" indent="0">
              <a:buNone/>
            </a:pPr>
            <a:endParaRPr lang="de-DE" dirty="0"/>
          </a:p>
          <a:p>
            <a:endParaRPr lang="de-DE" dirty="0"/>
          </a:p>
        </p:txBody>
      </p:sp>
    </p:spTree>
    <p:extLst>
      <p:ext uri="{BB962C8B-B14F-4D97-AF65-F5344CB8AC3E}">
        <p14:creationId xmlns:p14="http://schemas.microsoft.com/office/powerpoint/2010/main" val="511787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pPr marL="0" indent="0">
              <a:buNone/>
            </a:pPr>
            <a:r>
              <a:rPr lang="de-DE" sz="1600" b="1" u="sng" dirty="0"/>
              <a:t>4. Einweisung durch das Ordnungsamt </a:t>
            </a:r>
          </a:p>
          <a:p>
            <a:pPr marL="0" indent="0">
              <a:buNone/>
            </a:pPr>
            <a:r>
              <a:rPr lang="de-DE" sz="1600" dirty="0"/>
              <a:t>4.1. Aufgaben des Ordnungsamtes (als Text, keine Stickpunkte)</a:t>
            </a:r>
          </a:p>
          <a:p>
            <a:pPr marL="0" indent="0">
              <a:buNone/>
            </a:pPr>
            <a:r>
              <a:rPr lang="de-DE" sz="1600" dirty="0"/>
              <a:t>4.2.Anzahl Zwangsräumungen – Tabelle </a:t>
            </a:r>
          </a:p>
          <a:p>
            <a:pPr marL="0" indent="0">
              <a:buNone/>
            </a:pPr>
            <a:r>
              <a:rPr lang="de-DE" sz="1600" dirty="0"/>
              <a:t>4.3.Einweisung, Betreuung und Beendigungen Obdachlosenunterkünfte </a:t>
            </a:r>
          </a:p>
          <a:p>
            <a:pPr marL="0" indent="0">
              <a:buNone/>
            </a:pPr>
            <a:r>
              <a:rPr lang="de-DE" sz="1600" dirty="0"/>
              <a:t>4.4.Unterbringung von Migranten </a:t>
            </a:r>
          </a:p>
          <a:p>
            <a:pPr marL="0" indent="0">
              <a:buNone/>
            </a:pPr>
            <a:r>
              <a:rPr lang="de-DE" sz="1600" dirty="0"/>
              <a:t>4.5. Situation der Obdachlosenwohnungen </a:t>
            </a:r>
          </a:p>
          <a:p>
            <a:pPr marL="0" indent="0">
              <a:buNone/>
            </a:pPr>
            <a:r>
              <a:rPr lang="de-DE" sz="1600" dirty="0"/>
              <a:t> </a:t>
            </a:r>
          </a:p>
          <a:p>
            <a:pPr marL="0" indent="0">
              <a:buNone/>
            </a:pPr>
            <a:r>
              <a:rPr lang="de-DE" sz="1600" b="1" u="sng" dirty="0"/>
              <a:t>5. Hilfen des Diakonisches Werk (DW) Husum und anderer Institutionen für die Obdachlosenarbeit</a:t>
            </a:r>
          </a:p>
          <a:p>
            <a:pPr marL="0" indent="0">
              <a:buNone/>
            </a:pPr>
            <a:r>
              <a:rPr lang="de-DE" sz="1600" dirty="0"/>
              <a:t>5.1. Frühzeitige Hilfen (ZJ?)</a:t>
            </a:r>
          </a:p>
          <a:p>
            <a:pPr marL="0" indent="0">
              <a:buNone/>
            </a:pPr>
            <a:r>
              <a:rPr lang="de-DE" sz="1600" dirty="0"/>
              <a:t>5.2. Wohnungslosenhilfe und Bahnhofsmission DW und Beratung</a:t>
            </a:r>
          </a:p>
          <a:p>
            <a:pPr marL="0" indent="0">
              <a:buNone/>
            </a:pPr>
            <a:r>
              <a:rPr lang="de-DE" sz="1600" dirty="0"/>
              <a:t>5.3. Winternotprogramm DW</a:t>
            </a:r>
          </a:p>
          <a:p>
            <a:pPr marL="0" indent="0">
              <a:buNone/>
            </a:pPr>
            <a:r>
              <a:rPr lang="de-DE" sz="1600" dirty="0"/>
              <a:t>5.4. </a:t>
            </a:r>
            <a:r>
              <a:rPr lang="de-DE" sz="1600" dirty="0" err="1"/>
              <a:t>Streetwork</a:t>
            </a:r>
            <a:r>
              <a:rPr lang="de-DE" sz="1600" dirty="0"/>
              <a:t> und Anlaufstelle </a:t>
            </a:r>
            <a:r>
              <a:rPr lang="de-DE" sz="1600" dirty="0" err="1"/>
              <a:t>Streetwork</a:t>
            </a:r>
            <a:r>
              <a:rPr lang="de-DE" sz="1600" dirty="0"/>
              <a:t> des DW Husum</a:t>
            </a:r>
          </a:p>
          <a:p>
            <a:pPr marL="0" indent="0">
              <a:buNone/>
            </a:pPr>
            <a:r>
              <a:rPr lang="de-DE" sz="1600" dirty="0"/>
              <a:t>5.5. </a:t>
            </a:r>
            <a:r>
              <a:rPr lang="de-DE" sz="1600" dirty="0" err="1"/>
              <a:t>WohnEck</a:t>
            </a:r>
            <a:r>
              <a:rPr lang="de-DE" sz="1600" dirty="0"/>
              <a:t> NF gGmbH</a:t>
            </a:r>
          </a:p>
          <a:p>
            <a:pPr marL="0" indent="0">
              <a:buNone/>
            </a:pPr>
            <a:r>
              <a:rPr lang="de-DE" sz="1600" dirty="0"/>
              <a:t> </a:t>
            </a:r>
          </a:p>
          <a:p>
            <a:pPr marL="0" indent="0">
              <a:buNone/>
            </a:pPr>
            <a:r>
              <a:rPr lang="de-DE" sz="1600" dirty="0"/>
              <a:t> </a:t>
            </a:r>
          </a:p>
          <a:p>
            <a:pPr marL="0" indent="0">
              <a:buNone/>
            </a:pPr>
            <a:endParaRPr lang="de-DE" sz="1600" dirty="0"/>
          </a:p>
        </p:txBody>
      </p:sp>
    </p:spTree>
    <p:extLst>
      <p:ext uri="{BB962C8B-B14F-4D97-AF65-F5344CB8AC3E}">
        <p14:creationId xmlns:p14="http://schemas.microsoft.com/office/powerpoint/2010/main" val="19215074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142EE9-B7D6-4FF8-B268-5BFB70456DA9}"/>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0E8B0C61-F44E-4FF8-82D4-5FDA43C68535}"/>
              </a:ext>
            </a:extLst>
          </p:cNvPr>
          <p:cNvSpPr>
            <a:spLocks noGrp="1"/>
          </p:cNvSpPr>
          <p:nvPr>
            <p:ph idx="1"/>
          </p:nvPr>
        </p:nvSpPr>
        <p:spPr>
          <a:xfrm>
            <a:off x="685800" y="1340768"/>
            <a:ext cx="7772400" cy="5328592"/>
          </a:xfrm>
        </p:spPr>
        <p:txBody>
          <a:bodyPr/>
          <a:lstStyle/>
          <a:p>
            <a:pPr marL="0" indent="0">
              <a:buNone/>
            </a:pPr>
            <a:r>
              <a:rPr lang="de-DE" sz="1600" b="1" u="sng" dirty="0"/>
              <a:t>6.2 Anzahl der Durchreisende im Sozialzentrum Husum </a:t>
            </a:r>
          </a:p>
          <a:p>
            <a:pPr marL="0" indent="0">
              <a:buNone/>
            </a:pPr>
            <a:r>
              <a:rPr lang="de-DE" sz="1600" b="1" u="sng" dirty="0"/>
              <a:t>und Umland 2023</a:t>
            </a:r>
          </a:p>
          <a:p>
            <a:pPr marL="0" indent="0">
              <a:buNone/>
            </a:pPr>
            <a:r>
              <a:rPr lang="de-DE" sz="1600" dirty="0"/>
              <a:t>Im Jahr 2023 ist die Zahl mit </a:t>
            </a:r>
            <a:r>
              <a:rPr lang="de-DE" sz="1600" b="1" dirty="0"/>
              <a:t>15</a:t>
            </a:r>
            <a:r>
              <a:rPr lang="de-DE" sz="1600" dirty="0"/>
              <a:t> Durchreisenden beziehungsweise Tagessatzempfängern leicht angestiegen gegenüber </a:t>
            </a:r>
            <a:r>
              <a:rPr lang="de-DE" sz="1600" b="1" dirty="0"/>
              <a:t>12</a:t>
            </a:r>
            <a:r>
              <a:rPr lang="de-DE" sz="1600" dirty="0"/>
              <a:t> Personen im Vorjahr.</a:t>
            </a:r>
          </a:p>
          <a:p>
            <a:pPr marL="0" indent="0">
              <a:buNone/>
            </a:pPr>
            <a:r>
              <a:rPr lang="de-DE" sz="1600" dirty="0"/>
              <a:t>Menschen, die einen Dauerschlafplatz bei Freunden schriftlich nachweisen können und postalisch erreichbar sind, erhalten anstelle von Tagessätzen laufende monatliche Zahlungen. Für sie gelten genauso die Mitwirkungspflichten sowohl in der Leistungsberechnung sowie auch im Fallmanagement. Sie müssen für den Integrationsprozess zur Verfügung stehen.</a:t>
            </a:r>
          </a:p>
          <a:p>
            <a:pPr marL="0" indent="0">
              <a:buNone/>
            </a:pPr>
            <a:r>
              <a:rPr lang="de-DE" sz="1600" dirty="0"/>
              <a:t> </a:t>
            </a:r>
          </a:p>
          <a:p>
            <a:pPr marL="0" indent="0">
              <a:buNone/>
            </a:pPr>
            <a:r>
              <a:rPr lang="de-DE" sz="1600" dirty="0"/>
              <a:t>Es sind zusätzlich mindestens </a:t>
            </a:r>
            <a:r>
              <a:rPr lang="de-DE" sz="1600" b="1" dirty="0"/>
              <a:t>30</a:t>
            </a:r>
            <a:r>
              <a:rPr lang="de-DE" sz="1600" dirty="0"/>
              <a:t> Personen von sogenannter „verdeckter Obdachlosigkeit“ betroffen. Die Durchreisenden, die in Husum im Jahr 2023 Tagessätze bezogen haben, sind in diesem Jahr </a:t>
            </a:r>
            <a:r>
              <a:rPr lang="de-DE" sz="1600" b="1" dirty="0"/>
              <a:t>sechs Frauen </a:t>
            </a:r>
            <a:r>
              <a:rPr lang="de-DE" sz="1600" dirty="0"/>
              <a:t>und </a:t>
            </a:r>
            <a:r>
              <a:rPr lang="de-DE" sz="1600" b="1" dirty="0"/>
              <a:t>neun Männer</a:t>
            </a:r>
            <a:r>
              <a:rPr lang="de-DE" sz="1600" dirty="0"/>
              <a:t>. In den Vorjahren waren es überwiegend männliche Personen. </a:t>
            </a:r>
          </a:p>
          <a:p>
            <a:pPr marL="0" indent="0">
              <a:buNone/>
            </a:pPr>
            <a:r>
              <a:rPr lang="de-DE" sz="1600" dirty="0"/>
              <a:t>Die Zahl der männlichen Tagessatzempfänger ist gleichbleibend, die Zahl der weiblichen Tagessatzempfänger ist signifikant von </a:t>
            </a:r>
            <a:r>
              <a:rPr lang="de-DE" sz="1600" b="1" dirty="0"/>
              <a:t>drei auf sechs </a:t>
            </a:r>
            <a:r>
              <a:rPr lang="de-DE" sz="1600" dirty="0"/>
              <a:t>gestiegen ist. </a:t>
            </a:r>
            <a:r>
              <a:rPr lang="de-DE" sz="1600" b="1" dirty="0"/>
              <a:t>Fünf </a:t>
            </a:r>
            <a:r>
              <a:rPr lang="de-DE" sz="1600" dirty="0"/>
              <a:t>Personen gehören zur Altersgruppe U25, </a:t>
            </a:r>
            <a:r>
              <a:rPr lang="de-DE" sz="1600" b="1" dirty="0"/>
              <a:t>sechs</a:t>
            </a:r>
            <a:r>
              <a:rPr lang="de-DE" sz="1600" dirty="0"/>
              <a:t> Personen zur Altersgruppe 25 bis 50 Jahre und </a:t>
            </a:r>
            <a:r>
              <a:rPr lang="de-DE" sz="1600" b="1" dirty="0"/>
              <a:t>drei</a:t>
            </a:r>
            <a:r>
              <a:rPr lang="de-DE" sz="1600" dirty="0"/>
              <a:t> Personen der Altersgruppe 50 bis zum 67 Jahre. </a:t>
            </a:r>
            <a:r>
              <a:rPr lang="de-DE" sz="1600" b="1" dirty="0"/>
              <a:t>Eine</a:t>
            </a:r>
            <a:r>
              <a:rPr lang="de-DE" sz="1600" dirty="0"/>
              <a:t> Person ist über 70 Jahre alt.</a:t>
            </a:r>
          </a:p>
          <a:p>
            <a:pPr marL="0" indent="0">
              <a:buNone/>
            </a:pPr>
            <a:endParaRPr lang="de-DE" dirty="0"/>
          </a:p>
        </p:txBody>
      </p:sp>
    </p:spTree>
    <p:extLst>
      <p:ext uri="{BB962C8B-B14F-4D97-AF65-F5344CB8AC3E}">
        <p14:creationId xmlns:p14="http://schemas.microsoft.com/office/powerpoint/2010/main" val="27931423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D72CD-D1CB-4697-8629-4D9A2B61B147}"/>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9FC56926-C236-4CF9-A6E9-4655FAB92584}"/>
              </a:ext>
            </a:extLst>
          </p:cNvPr>
          <p:cNvSpPr>
            <a:spLocks noGrp="1"/>
          </p:cNvSpPr>
          <p:nvPr>
            <p:ph idx="1"/>
          </p:nvPr>
        </p:nvSpPr>
        <p:spPr>
          <a:xfrm>
            <a:off x="685800" y="1600200"/>
            <a:ext cx="7772400" cy="4495800"/>
          </a:xfrm>
        </p:spPr>
        <p:txBody>
          <a:bodyPr/>
          <a:lstStyle/>
          <a:p>
            <a:pPr marL="0" indent="0">
              <a:buNone/>
            </a:pPr>
            <a:r>
              <a:rPr lang="de-DE" sz="1600" b="1" u="sng" dirty="0"/>
              <a:t>6.3 Aufenthaltsdauer der Durchreisenden </a:t>
            </a:r>
          </a:p>
          <a:p>
            <a:pPr marL="0" indent="0">
              <a:buNone/>
            </a:pPr>
            <a:r>
              <a:rPr lang="de-DE" sz="1600" dirty="0"/>
              <a:t>Der Anteil der kurzfristigen Aufenthalte von einem bis sieben Tagen ist im Jahr 2023, im Vergleich zu den Vorjahren mit fünf Fällen, um eine Person auf </a:t>
            </a:r>
            <a:r>
              <a:rPr lang="de-DE" sz="1600" b="1" dirty="0"/>
              <a:t>sechs</a:t>
            </a:r>
            <a:r>
              <a:rPr lang="de-DE" sz="1600" dirty="0"/>
              <a:t> angestiegen. </a:t>
            </a:r>
          </a:p>
          <a:p>
            <a:pPr marL="0" indent="0">
              <a:buNone/>
            </a:pPr>
            <a:r>
              <a:rPr lang="de-DE" sz="1600" b="1" dirty="0"/>
              <a:t>Acht</a:t>
            </a:r>
            <a:r>
              <a:rPr lang="de-DE" sz="1600" dirty="0"/>
              <a:t> Durchreisende hielten sich 2023 für einen Zeitraum von ein bis drei Wochen in Husum auf. </a:t>
            </a:r>
          </a:p>
          <a:p>
            <a:pPr marL="0" indent="0">
              <a:buNone/>
            </a:pPr>
            <a:r>
              <a:rPr lang="de-DE" sz="1600" b="1" dirty="0"/>
              <a:t>Zehn</a:t>
            </a:r>
            <a:r>
              <a:rPr lang="de-DE" sz="1600" dirty="0"/>
              <a:t> Personen, die doppelte Anzahl zum Vorjahr 2022,  verbrachten eine Zeit von 22 bis 235 Tagen in Husum.</a:t>
            </a:r>
          </a:p>
          <a:p>
            <a:pPr marL="0" indent="0">
              <a:buNone/>
            </a:pPr>
            <a:r>
              <a:rPr lang="de-DE" sz="1600" dirty="0"/>
              <a:t> </a:t>
            </a:r>
          </a:p>
          <a:p>
            <a:pPr marL="0" indent="0">
              <a:buNone/>
            </a:pPr>
            <a:r>
              <a:rPr lang="de-DE" sz="1600" dirty="0"/>
              <a:t>Die durchschnittliche Aufenthaltsdauer der Durchreisenden im Jahr 2023 beträgt </a:t>
            </a:r>
            <a:r>
              <a:rPr lang="de-DE" sz="1600" b="1" dirty="0"/>
              <a:t>33</a:t>
            </a:r>
            <a:r>
              <a:rPr lang="de-DE" sz="1600" dirty="0"/>
              <a:t> Tage (Anzahl gezahlter Tagessätze: </a:t>
            </a:r>
            <a:r>
              <a:rPr lang="de-DE" sz="1600" b="1" dirty="0"/>
              <a:t>858</a:t>
            </a:r>
            <a:r>
              <a:rPr lang="de-DE" sz="1600" dirty="0"/>
              <a:t> durch Anzahl der Empfänger) und das ist eine deutliche Erhöhung gegenüber dem Vorjahr (659 Tage). </a:t>
            </a:r>
          </a:p>
          <a:p>
            <a:pPr marL="0" indent="0">
              <a:buNone/>
            </a:pPr>
            <a:endParaRPr lang="de-DE" sz="1600" dirty="0"/>
          </a:p>
          <a:p>
            <a:pPr marL="0" indent="0">
              <a:buNone/>
            </a:pPr>
            <a:r>
              <a:rPr lang="de-DE" sz="1600" dirty="0"/>
              <a:t>Im Jahr 2023 erhöhten vor allem </a:t>
            </a:r>
            <a:r>
              <a:rPr lang="de-DE" sz="1600" b="1" dirty="0"/>
              <a:t>drei</a:t>
            </a:r>
            <a:r>
              <a:rPr lang="de-DE" sz="1600" dirty="0"/>
              <a:t> Obdachlose aufgrund fehlender Wohnung und dauerhaftem Schlafplatz die Anzahl der ausgezahlten Tagessätze. </a:t>
            </a:r>
          </a:p>
          <a:p>
            <a:pPr marL="0" indent="0">
              <a:buNone/>
            </a:pPr>
            <a:r>
              <a:rPr lang="de-DE" sz="1600" dirty="0"/>
              <a:t>Sie wurden zwischen </a:t>
            </a:r>
            <a:r>
              <a:rPr lang="de-DE" sz="1600" b="1" dirty="0"/>
              <a:t>120 und 210 </a:t>
            </a:r>
            <a:r>
              <a:rPr lang="de-DE" sz="1600" dirty="0"/>
              <a:t>Tage als Obdachlose mit Tagessätzen versorgt.</a:t>
            </a:r>
          </a:p>
          <a:p>
            <a:pPr marL="0" indent="0">
              <a:buNone/>
            </a:pPr>
            <a:endParaRPr lang="de-DE" dirty="0"/>
          </a:p>
        </p:txBody>
      </p:sp>
    </p:spTree>
    <p:extLst>
      <p:ext uri="{BB962C8B-B14F-4D97-AF65-F5344CB8AC3E}">
        <p14:creationId xmlns:p14="http://schemas.microsoft.com/office/powerpoint/2010/main" val="17360482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70397C-BA41-4BB3-8D29-45BD8B2188CC}"/>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9AA46C45-8291-452D-9E01-0CE3B234385F}"/>
              </a:ext>
            </a:extLst>
          </p:cNvPr>
          <p:cNvSpPr>
            <a:spLocks noGrp="1"/>
          </p:cNvSpPr>
          <p:nvPr>
            <p:ph idx="1"/>
          </p:nvPr>
        </p:nvSpPr>
        <p:spPr>
          <a:xfrm>
            <a:off x="685800" y="2132856"/>
            <a:ext cx="7772400" cy="3963144"/>
          </a:xfrm>
        </p:spPr>
        <p:txBody>
          <a:bodyPr/>
          <a:lstStyle/>
          <a:p>
            <a:pPr marL="0" indent="0">
              <a:buNone/>
            </a:pPr>
            <a:r>
              <a:rPr lang="de-DE" sz="1600" b="1" u="sng" dirty="0"/>
              <a:t>6.4 Ehemalige Obdachlose / Wohnungsnotfälle in der Nachbetreuung</a:t>
            </a:r>
          </a:p>
          <a:p>
            <a:pPr marL="0" indent="0">
              <a:buNone/>
            </a:pPr>
            <a:r>
              <a:rPr lang="de-DE" sz="1600" dirty="0"/>
              <a:t>Ehemalige Obdachlose und „Wohnungsnotfälle“ in der Nachbetreuung sind Menschen, die aus der Obdachlosigkeit sesshaft wurden, sich in Husum niedergelassen haben oder als Wohnungsnotfall bekannt geworden sind. Sie beanspruchen gelegentlich weitere Hilfen und Unterstützung. </a:t>
            </a:r>
          </a:p>
          <a:p>
            <a:pPr marL="0" indent="0">
              <a:buNone/>
            </a:pPr>
            <a:endParaRPr lang="de-DE" sz="1600" dirty="0"/>
          </a:p>
          <a:p>
            <a:pPr marL="0" indent="0">
              <a:buNone/>
            </a:pPr>
            <a:r>
              <a:rPr lang="de-DE" sz="1600" dirty="0"/>
              <a:t>Dies bedeutet, dass diese Menschen eine Wohnung erhalten haben, dadurch in Husum bleiben konnten und jetzt noch nachbetreut werden. Diese Nachbetreuung bietet den Vorteil, dass der Fallmanager bereits mit der Lebenssituation vertraut ist und auch die Person oder der Haushalt entsprechendes Vertrauen hat. </a:t>
            </a:r>
          </a:p>
          <a:p>
            <a:pPr marL="0" indent="0">
              <a:buNone/>
            </a:pPr>
            <a:r>
              <a:rPr lang="de-DE" sz="1600" dirty="0"/>
              <a:t>Auf diesem Wege können entstehende Fragen und Probleme schnell und ohne Schwellenangst bekannt gemacht und Hilfe sowie Beratung beansprucht werden. </a:t>
            </a:r>
          </a:p>
          <a:p>
            <a:pPr marL="0" indent="0">
              <a:buNone/>
            </a:pPr>
            <a:r>
              <a:rPr lang="de-DE" sz="1600" dirty="0"/>
              <a:t> </a:t>
            </a:r>
          </a:p>
          <a:p>
            <a:pPr marL="0" indent="0">
              <a:buNone/>
            </a:pPr>
            <a:endParaRPr lang="de-DE" dirty="0"/>
          </a:p>
        </p:txBody>
      </p:sp>
    </p:spTree>
    <p:extLst>
      <p:ext uri="{BB962C8B-B14F-4D97-AF65-F5344CB8AC3E}">
        <p14:creationId xmlns:p14="http://schemas.microsoft.com/office/powerpoint/2010/main" val="5396349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5C592D-9BC8-40C4-9648-BA68FFDEF6F5}"/>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EE15681A-E2B3-4488-8160-B3B14A6678F1}"/>
              </a:ext>
            </a:extLst>
          </p:cNvPr>
          <p:cNvSpPr>
            <a:spLocks noGrp="1"/>
          </p:cNvSpPr>
          <p:nvPr>
            <p:ph idx="1"/>
          </p:nvPr>
        </p:nvSpPr>
        <p:spPr>
          <a:xfrm>
            <a:off x="685800" y="2348880"/>
            <a:ext cx="7772400" cy="3747120"/>
          </a:xfrm>
        </p:spPr>
        <p:txBody>
          <a:bodyPr/>
          <a:lstStyle/>
          <a:p>
            <a:pPr marL="0" indent="0">
              <a:buNone/>
            </a:pPr>
            <a:r>
              <a:rPr lang="de-DE" sz="1600" dirty="0"/>
              <a:t>Die enge Betreuung ist oftmals notwendig, da der Prozess vom sesshaft werden  oder Haltens einer Wohnung häufig mit Konflikten und Schwierigkeiten im gesellschaftlichen und behördlichen Alltag verbunden ist. Es besteht die Gefahr, dass Streitereien und Spannungen mit Vermietern, Mitbewohnern oder Sachbearbeitern zu erneuter Obdachlosigkeit und somit zur wiederholten Problematik „Wohnungsnotfall“ führen. </a:t>
            </a:r>
          </a:p>
          <a:p>
            <a:pPr marL="0" indent="0">
              <a:buNone/>
            </a:pPr>
            <a:r>
              <a:rPr lang="de-DE" sz="1600" dirty="0"/>
              <a:t> </a:t>
            </a:r>
          </a:p>
          <a:p>
            <a:pPr marL="0" indent="0">
              <a:buNone/>
            </a:pPr>
            <a:r>
              <a:rPr lang="de-DE" sz="1600" dirty="0"/>
              <a:t>Entstandene Schulden sind mit der Schuldnerberatung zu thematisieren. Es besteht die Möglichkeit, etwaige Geldleistungen vorübergehend durch das Sozialzentrum einzuteilen oder direkt aus dem aktuellen SGB II-Bezug an die Gläubigerstellen oder Vertragspartner, wie Vermieter und Stadtwerke, weiterzuleiten.</a:t>
            </a:r>
          </a:p>
          <a:p>
            <a:endParaRPr lang="de-DE" dirty="0"/>
          </a:p>
        </p:txBody>
      </p:sp>
    </p:spTree>
    <p:extLst>
      <p:ext uri="{BB962C8B-B14F-4D97-AF65-F5344CB8AC3E}">
        <p14:creationId xmlns:p14="http://schemas.microsoft.com/office/powerpoint/2010/main" val="7377801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a:extLst>
              <a:ext uri="{FF2B5EF4-FFF2-40B4-BE49-F238E27FC236}">
                <a16:creationId xmlns:a16="http://schemas.microsoft.com/office/drawing/2014/main" id="{350F15FA-794C-4AA9-B3C3-0A4816387ABC}"/>
              </a:ext>
            </a:extLst>
          </p:cNvPr>
          <p:cNvGraphicFramePr>
            <a:graphicFrameLocks noGrp="1"/>
          </p:cNvGraphicFramePr>
          <p:nvPr>
            <p:ph idx="1"/>
            <p:extLst>
              <p:ext uri="{D42A27DB-BD31-4B8C-83A1-F6EECF244321}">
                <p14:modId xmlns:p14="http://schemas.microsoft.com/office/powerpoint/2010/main" val="488070037"/>
              </p:ext>
            </p:extLst>
          </p:nvPr>
        </p:nvGraphicFramePr>
        <p:xfrm>
          <a:off x="5207513" y="2348880"/>
          <a:ext cx="3456384" cy="1645939"/>
        </p:xfrm>
        <a:graphic>
          <a:graphicData uri="http://schemas.openxmlformats.org/drawingml/2006/table">
            <a:tbl>
              <a:tblPr firstRow="1" firstCol="1" bandRow="1">
                <a:tableStyleId>{21E4AEA4-8DFA-4A89-87EB-49C32662AFE0}</a:tableStyleId>
              </a:tblPr>
              <a:tblGrid>
                <a:gridCol w="892578">
                  <a:extLst>
                    <a:ext uri="{9D8B030D-6E8A-4147-A177-3AD203B41FA5}">
                      <a16:colId xmlns:a16="http://schemas.microsoft.com/office/drawing/2014/main" val="218516146"/>
                    </a:ext>
                  </a:extLst>
                </a:gridCol>
                <a:gridCol w="847947">
                  <a:extLst>
                    <a:ext uri="{9D8B030D-6E8A-4147-A177-3AD203B41FA5}">
                      <a16:colId xmlns:a16="http://schemas.microsoft.com/office/drawing/2014/main" val="614527913"/>
                    </a:ext>
                  </a:extLst>
                </a:gridCol>
                <a:gridCol w="647496">
                  <a:extLst>
                    <a:ext uri="{9D8B030D-6E8A-4147-A177-3AD203B41FA5}">
                      <a16:colId xmlns:a16="http://schemas.microsoft.com/office/drawing/2014/main" val="4034132075"/>
                    </a:ext>
                  </a:extLst>
                </a:gridCol>
                <a:gridCol w="578914">
                  <a:extLst>
                    <a:ext uri="{9D8B030D-6E8A-4147-A177-3AD203B41FA5}">
                      <a16:colId xmlns:a16="http://schemas.microsoft.com/office/drawing/2014/main" val="3142182691"/>
                    </a:ext>
                  </a:extLst>
                </a:gridCol>
                <a:gridCol w="489449">
                  <a:extLst>
                    <a:ext uri="{9D8B030D-6E8A-4147-A177-3AD203B41FA5}">
                      <a16:colId xmlns:a16="http://schemas.microsoft.com/office/drawing/2014/main" val="1267517437"/>
                    </a:ext>
                  </a:extLst>
                </a:gridCol>
              </a:tblGrid>
              <a:tr h="311570">
                <a:tc>
                  <a:txBody>
                    <a:bodyPr/>
                    <a:lstStyle/>
                    <a:p>
                      <a:pPr>
                        <a:spcAft>
                          <a:spcPts val="0"/>
                        </a:spcAft>
                      </a:pPr>
                      <a:r>
                        <a:rPr lang="de-DE" sz="900">
                          <a:effectLst/>
                        </a:rPr>
                        <a:t>Jahr</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dirty="0">
                          <a:effectLst/>
                        </a:rPr>
                        <a:t>Personenzahl</a:t>
                      </a:r>
                      <a:endParaRPr lang="de-DE" sz="900" dirty="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dirty="0">
                          <a:effectLst/>
                        </a:rPr>
                        <a:t>Männlich</a:t>
                      </a:r>
                      <a:endParaRPr lang="de-DE" sz="900" dirty="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Weiblich</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U25</a:t>
                      </a:r>
                      <a:endParaRPr lang="de-DE" sz="90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1936860346"/>
                  </a:ext>
                </a:extLst>
              </a:tr>
              <a:tr h="226731">
                <a:tc>
                  <a:txBody>
                    <a:bodyPr/>
                    <a:lstStyle/>
                    <a:p>
                      <a:pPr>
                        <a:spcAft>
                          <a:spcPts val="0"/>
                        </a:spcAft>
                      </a:pPr>
                      <a:r>
                        <a:rPr lang="de-DE" sz="900">
                          <a:effectLst/>
                        </a:rPr>
                        <a:t>2019</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47</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dirty="0">
                          <a:effectLst/>
                        </a:rPr>
                        <a:t>36</a:t>
                      </a:r>
                      <a:endParaRPr lang="de-DE" sz="900" dirty="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dirty="0">
                          <a:effectLst/>
                        </a:rPr>
                        <a:t>11</a:t>
                      </a:r>
                      <a:endParaRPr lang="de-DE" sz="900" dirty="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8</a:t>
                      </a:r>
                      <a:endParaRPr lang="de-DE" sz="90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2274365117"/>
                  </a:ext>
                </a:extLst>
              </a:tr>
              <a:tr h="226731">
                <a:tc>
                  <a:txBody>
                    <a:bodyPr/>
                    <a:lstStyle/>
                    <a:p>
                      <a:pPr>
                        <a:spcAft>
                          <a:spcPts val="0"/>
                        </a:spcAft>
                      </a:pPr>
                      <a:r>
                        <a:rPr lang="de-DE" sz="900">
                          <a:effectLst/>
                        </a:rPr>
                        <a:t>2020</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49</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35</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14</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10</a:t>
                      </a:r>
                      <a:endParaRPr lang="de-DE" sz="90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4087170389"/>
                  </a:ext>
                </a:extLst>
              </a:tr>
              <a:tr h="226731">
                <a:tc>
                  <a:txBody>
                    <a:bodyPr/>
                    <a:lstStyle/>
                    <a:p>
                      <a:pPr>
                        <a:spcAft>
                          <a:spcPts val="0"/>
                        </a:spcAft>
                      </a:pPr>
                      <a:r>
                        <a:rPr lang="de-DE" sz="900">
                          <a:effectLst/>
                        </a:rPr>
                        <a:t>2021</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51</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36</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15</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8</a:t>
                      </a:r>
                      <a:endParaRPr lang="de-DE" sz="90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2102632246"/>
                  </a:ext>
                </a:extLst>
              </a:tr>
              <a:tr h="226731">
                <a:tc>
                  <a:txBody>
                    <a:bodyPr/>
                    <a:lstStyle/>
                    <a:p>
                      <a:pPr>
                        <a:spcAft>
                          <a:spcPts val="0"/>
                        </a:spcAft>
                      </a:pPr>
                      <a:r>
                        <a:rPr lang="de-DE" sz="900">
                          <a:effectLst/>
                        </a:rPr>
                        <a:t>2022</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55</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42</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13</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9</a:t>
                      </a:r>
                      <a:endParaRPr lang="de-DE" sz="90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708698423"/>
                  </a:ext>
                </a:extLst>
              </a:tr>
              <a:tr h="386761">
                <a:tc>
                  <a:txBody>
                    <a:bodyPr/>
                    <a:lstStyle/>
                    <a:p>
                      <a:pPr>
                        <a:spcAft>
                          <a:spcPts val="0"/>
                        </a:spcAft>
                      </a:pPr>
                      <a:r>
                        <a:rPr lang="de-DE" sz="900">
                          <a:effectLst/>
                        </a:rPr>
                        <a:t>2023</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58</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45</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a:effectLst/>
                        </a:rPr>
                        <a:t>13</a:t>
                      </a:r>
                      <a:endParaRPr lang="de-DE" sz="900">
                        <a:effectLst/>
                        <a:latin typeface="Calibri" panose="020F0502020204030204" pitchFamily="34" charset="0"/>
                        <a:ea typeface="Calibri" panose="020F0502020204030204" pitchFamily="34" charset="0"/>
                      </a:endParaRPr>
                    </a:p>
                  </a:txBody>
                  <a:tcPr marL="49871" marR="49871" marT="49871" marB="49871"/>
                </a:tc>
                <a:tc>
                  <a:txBody>
                    <a:bodyPr/>
                    <a:lstStyle/>
                    <a:p>
                      <a:pPr>
                        <a:spcAft>
                          <a:spcPts val="0"/>
                        </a:spcAft>
                      </a:pPr>
                      <a:r>
                        <a:rPr lang="de-DE" sz="900" dirty="0">
                          <a:effectLst/>
                        </a:rPr>
                        <a:t>12</a:t>
                      </a:r>
                      <a:endParaRPr lang="de-DE" sz="900" dirty="0">
                        <a:effectLst/>
                        <a:latin typeface="Calibri" panose="020F0502020204030204" pitchFamily="34" charset="0"/>
                        <a:ea typeface="Calibri" panose="020F0502020204030204" pitchFamily="34" charset="0"/>
                      </a:endParaRPr>
                    </a:p>
                  </a:txBody>
                  <a:tcPr marL="49871" marR="49871" marT="49871" marB="49871"/>
                </a:tc>
                <a:extLst>
                  <a:ext uri="{0D108BD9-81ED-4DB2-BD59-A6C34878D82A}">
                    <a16:rowId xmlns:a16="http://schemas.microsoft.com/office/drawing/2014/main" val="1659776821"/>
                  </a:ext>
                </a:extLst>
              </a:tr>
            </a:tbl>
          </a:graphicData>
        </a:graphic>
      </p:graphicFrame>
      <p:sp>
        <p:nvSpPr>
          <p:cNvPr id="4" name="Textplatzhalter 3">
            <a:extLst>
              <a:ext uri="{FF2B5EF4-FFF2-40B4-BE49-F238E27FC236}">
                <a16:creationId xmlns:a16="http://schemas.microsoft.com/office/drawing/2014/main" id="{729C21D5-D028-473C-AF32-C29DE34DC1CA}"/>
              </a:ext>
            </a:extLst>
          </p:cNvPr>
          <p:cNvSpPr>
            <a:spLocks noGrp="1"/>
          </p:cNvSpPr>
          <p:nvPr>
            <p:ph type="body" sz="half" idx="2"/>
          </p:nvPr>
        </p:nvSpPr>
        <p:spPr>
          <a:xfrm>
            <a:off x="457200" y="692696"/>
            <a:ext cx="4474840" cy="5760640"/>
          </a:xfrm>
        </p:spPr>
        <p:txBody>
          <a:bodyPr/>
          <a:lstStyle/>
          <a:p>
            <a:r>
              <a:rPr lang="de-DE" b="1" dirty="0"/>
              <a:t>Anzahl der Nachbetreuten: </a:t>
            </a:r>
          </a:p>
          <a:p>
            <a:r>
              <a:rPr lang="de-DE" dirty="0"/>
              <a:t>Durch die Zahl der Personen in der Nachbetreuung wird ersichtlich, dass weiterhin ein Bedarf an Hilfestellungen und Unterstützung besteht, obwohl eine Wohnung angemietet ist. Hilfestellungen werden unter anderem im Sozialzentrum beim Sozialen Dienst der Stadt nachgefragt. Die Beratungsmöglichkeiten werden ebenfalls von ehemaligen Obdachlosen genutzt, die bereits für eine lange Zeit Mieter sind.</a:t>
            </a:r>
          </a:p>
          <a:p>
            <a:endParaRPr lang="de-DE" dirty="0"/>
          </a:p>
          <a:p>
            <a:r>
              <a:rPr lang="de-DE" dirty="0"/>
              <a:t>Bei der Nachbetreuung setzt bereits die Prävention zur Vermeidung von Wohnungslosigkeit/ Obdachlosigkeit niedrigschwellig an, um Folgekosten und zusätzliche Schwierigkeiten oder auch soziale Abstürze abzuwenden.</a:t>
            </a:r>
          </a:p>
          <a:p>
            <a:endParaRPr lang="de-DE" dirty="0"/>
          </a:p>
          <a:p>
            <a:r>
              <a:rPr lang="de-DE" dirty="0"/>
              <a:t>Die Dauer der Nachbetreuung richtet sich nach Bedarf von Mietern oder auch Vermietern. Es gibt manchmal, auch nach Unterbrechungen von mehreren Monaten oder sogar Jahren, unvermutet ein Problem bei Zahlung, Kommunikation, Verhalten oder Ähnlichem, zu dessen Klärung die Vertrauensperson im Sozialen Dienst aufgesucht und um tätige Mithilfe bei der gebeten wird.</a:t>
            </a:r>
          </a:p>
          <a:p>
            <a:endParaRPr lang="de-DE" dirty="0"/>
          </a:p>
        </p:txBody>
      </p:sp>
    </p:spTree>
    <p:extLst>
      <p:ext uri="{BB962C8B-B14F-4D97-AF65-F5344CB8AC3E}">
        <p14:creationId xmlns:p14="http://schemas.microsoft.com/office/powerpoint/2010/main" val="10081798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DC52A7-23F5-41C2-86D6-222F71237D08}"/>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A7E6488B-B26D-4754-B27D-122902D0B3F7}"/>
              </a:ext>
            </a:extLst>
          </p:cNvPr>
          <p:cNvSpPr>
            <a:spLocks noGrp="1"/>
          </p:cNvSpPr>
          <p:nvPr>
            <p:ph idx="1"/>
          </p:nvPr>
        </p:nvSpPr>
        <p:spPr>
          <a:xfrm>
            <a:off x="685800" y="1600200"/>
            <a:ext cx="7772400" cy="4925144"/>
          </a:xfrm>
        </p:spPr>
        <p:txBody>
          <a:bodyPr/>
          <a:lstStyle/>
          <a:p>
            <a:pPr marL="0" indent="0">
              <a:buNone/>
            </a:pPr>
            <a:r>
              <a:rPr lang="de-DE" sz="1600" b="1" u="sng" dirty="0"/>
              <a:t>7. Fazit und Ausblick </a:t>
            </a:r>
            <a:endParaRPr lang="de-DE" sz="1600" dirty="0"/>
          </a:p>
          <a:p>
            <a:pPr marL="0" indent="0">
              <a:buNone/>
            </a:pPr>
            <a:r>
              <a:rPr lang="de-DE" sz="1600" dirty="0"/>
              <a:t>Es bedarf verschiedener Rettungsanker zur Vermeidung von Wohnungsverlust und Obdachlosigkeit. Aufgrund der ganz individuellen Notlagen der betroffenen Menschen müssen diese Hilfen vielfältig ansetzen. </a:t>
            </a:r>
          </a:p>
          <a:p>
            <a:pPr marL="0" indent="0">
              <a:buNone/>
            </a:pPr>
            <a:endParaRPr lang="de-DE" sz="1600" dirty="0"/>
          </a:p>
          <a:p>
            <a:pPr marL="0" indent="0">
              <a:buNone/>
            </a:pPr>
            <a:r>
              <a:rPr lang="de-DE" sz="1600" b="1" dirty="0"/>
              <a:t>Ein ausreichendes Angebot von Wohnraum ist durch sozialen Wohnungsbau in einer tragbaren Preislage zu schaffen.</a:t>
            </a:r>
          </a:p>
          <a:p>
            <a:pPr marL="0" indent="0">
              <a:buNone/>
            </a:pPr>
            <a:endParaRPr lang="de-DE" sz="1600" b="1" dirty="0"/>
          </a:p>
          <a:p>
            <a:pPr marL="0" indent="0">
              <a:buNone/>
            </a:pPr>
            <a:r>
              <a:rPr lang="de-DE" sz="1600" dirty="0"/>
              <a:t>Im Jahr 2023 wurden folgende Bebauungspläne rechtskräftig:</a:t>
            </a:r>
          </a:p>
          <a:p>
            <a:r>
              <a:rPr lang="de-DE" sz="1600" dirty="0"/>
              <a:t>Nr.   83 -  Hockensbüll (Breslauer Straße)</a:t>
            </a:r>
          </a:p>
          <a:p>
            <a:r>
              <a:rPr lang="de-DE" sz="1600" dirty="0"/>
              <a:t>Nr. 115 -  Hüsem Park (Schleswiger Chaussee7 gegenüber Tankstelle)</a:t>
            </a:r>
          </a:p>
          <a:p>
            <a:r>
              <a:rPr lang="de-DE" sz="1600" dirty="0"/>
              <a:t>Nr. 116 – Alte Post (Tunnelweg)</a:t>
            </a:r>
          </a:p>
          <a:p>
            <a:r>
              <a:rPr lang="de-DE" sz="1600" dirty="0"/>
              <a:t>Nr.   99 – Lehmkuhlen (Schleswiger Chaussee) seit 2021 rechtskräftig</a:t>
            </a:r>
          </a:p>
          <a:p>
            <a:pPr marL="0" indent="0">
              <a:buNone/>
            </a:pPr>
            <a:r>
              <a:rPr lang="de-DE" sz="1600" dirty="0"/>
              <a:t>Insgesamt entstehen ca. 350 Wohnungen, von denen mindestens 130 Wohnungen öffentlich gefördert oder preisgedämpft sind. </a:t>
            </a:r>
          </a:p>
          <a:p>
            <a:pPr marL="0" indent="0">
              <a:buNone/>
            </a:pPr>
            <a:r>
              <a:rPr lang="de-DE" sz="1600" dirty="0"/>
              <a:t> </a:t>
            </a:r>
          </a:p>
          <a:p>
            <a:pPr marL="0" indent="0">
              <a:buNone/>
            </a:pPr>
            <a:endParaRPr lang="de-DE" dirty="0"/>
          </a:p>
        </p:txBody>
      </p:sp>
    </p:spTree>
    <p:extLst>
      <p:ext uri="{BB962C8B-B14F-4D97-AF65-F5344CB8AC3E}">
        <p14:creationId xmlns:p14="http://schemas.microsoft.com/office/powerpoint/2010/main" val="20888471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7E7FED-053A-476D-A380-AF7C90F962C3}"/>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55F1C954-7ED0-4C51-975A-F665C801E1F4}"/>
              </a:ext>
            </a:extLst>
          </p:cNvPr>
          <p:cNvSpPr>
            <a:spLocks noGrp="1"/>
          </p:cNvSpPr>
          <p:nvPr>
            <p:ph idx="1"/>
          </p:nvPr>
        </p:nvSpPr>
        <p:spPr/>
        <p:txBody>
          <a:bodyPr/>
          <a:lstStyle/>
          <a:p>
            <a:pPr marL="0" indent="0">
              <a:buNone/>
            </a:pPr>
            <a:endParaRPr lang="de-DE" sz="1600" dirty="0"/>
          </a:p>
          <a:p>
            <a:pPr marL="0" indent="0">
              <a:buNone/>
            </a:pPr>
            <a:r>
              <a:rPr lang="de-DE" sz="1600" dirty="0"/>
              <a:t>Weiterhin sind viele Wohnungsangebote von privaten Vermietern und Genossenschaften notwendig. Freiwerdende Wohnungen sind oft mit einhergehenden Mieterhöhungen verbunden und stehen so Empfängern von Sozialleistungen nicht mehr zur Verfügung. In Husum ist vor allem für Ein- bis Zweipersonenhaushalte der extreme Wohnungsmangel weiterhin dramatisch erkennbar. </a:t>
            </a:r>
          </a:p>
          <a:p>
            <a:pPr marL="0" indent="0">
              <a:buNone/>
            </a:pPr>
            <a:endParaRPr lang="de-DE" sz="1600" dirty="0"/>
          </a:p>
          <a:p>
            <a:pPr marL="0" indent="0">
              <a:buNone/>
            </a:pPr>
            <a:r>
              <a:rPr lang="de-DE" sz="1600" dirty="0"/>
              <a:t>Die jährliche Festsetzung der Miethöchstgrenzen seitens des Kreises Nordfriesland ist, im Rahmen der steigenden Kosten, auch weiterhin in ausreichender Höhe unabdingbar. </a:t>
            </a:r>
          </a:p>
          <a:p>
            <a:pPr marL="0" indent="0">
              <a:buNone/>
            </a:pPr>
            <a:r>
              <a:rPr lang="de-DE" sz="1600" dirty="0"/>
              <a:t>Dies ist zumindest solange notwendig, bis der ausreichende bezahlbare Wohnraum für Sozialleistungsempfänger wieder gewährleistet werden kann.</a:t>
            </a:r>
          </a:p>
          <a:p>
            <a:endParaRPr lang="de-DE" dirty="0"/>
          </a:p>
        </p:txBody>
      </p:sp>
    </p:spTree>
    <p:extLst>
      <p:ext uri="{BB962C8B-B14F-4D97-AF65-F5344CB8AC3E}">
        <p14:creationId xmlns:p14="http://schemas.microsoft.com/office/powerpoint/2010/main" val="24458861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D4A121-E9AD-4EF1-AA38-7AA929AF8478}"/>
              </a:ext>
            </a:extLst>
          </p:cNvPr>
          <p:cNvSpPr>
            <a:spLocks noGrp="1"/>
          </p:cNvSpPr>
          <p:nvPr>
            <p:ph type="title"/>
          </p:nvPr>
        </p:nvSpPr>
        <p:spPr>
          <a:xfrm>
            <a:off x="685800" y="476672"/>
            <a:ext cx="7753871" cy="1123528"/>
          </a:xfrm>
        </p:spPr>
        <p:txBody>
          <a:bodyPr/>
          <a:lstStyle/>
          <a:p>
            <a:endParaRPr lang="de-DE" dirty="0"/>
          </a:p>
        </p:txBody>
      </p:sp>
      <p:sp>
        <p:nvSpPr>
          <p:cNvPr id="3" name="Inhaltsplatzhalter 2">
            <a:extLst>
              <a:ext uri="{FF2B5EF4-FFF2-40B4-BE49-F238E27FC236}">
                <a16:creationId xmlns:a16="http://schemas.microsoft.com/office/drawing/2014/main" id="{4CBB2DFC-7E8F-4C92-B093-F6852FE87079}"/>
              </a:ext>
            </a:extLst>
          </p:cNvPr>
          <p:cNvSpPr>
            <a:spLocks noGrp="1"/>
          </p:cNvSpPr>
          <p:nvPr>
            <p:ph idx="1"/>
          </p:nvPr>
        </p:nvSpPr>
        <p:spPr>
          <a:xfrm>
            <a:off x="685800" y="1772816"/>
            <a:ext cx="7772400" cy="4323184"/>
          </a:xfrm>
        </p:spPr>
        <p:txBody>
          <a:bodyPr/>
          <a:lstStyle/>
          <a:p>
            <a:pPr marL="0" indent="0">
              <a:buNone/>
            </a:pPr>
            <a:r>
              <a:rPr lang="de-DE" sz="1600" b="1" dirty="0"/>
              <a:t>Die Anfragen beim Ordnungsamt haben sich im Jahr 2023 im Vergleich zum Vorjahr mehr als verdoppelt!</a:t>
            </a:r>
            <a:endParaRPr lang="de-DE" sz="1600" dirty="0"/>
          </a:p>
          <a:p>
            <a:pPr marL="0" indent="0">
              <a:buNone/>
            </a:pPr>
            <a:r>
              <a:rPr lang="de-DE" sz="1600" dirty="0"/>
              <a:t>Das sehr gute Instrument der Anmietung von Wohnungen durch das Ordnungsamt beugt aufgrund der dezentralen Wohnmöglichkeiten einer Häufung von Problemen vor. Hierdurch werden bessere Bedingungen für eine soziale Integration sowie, vor allem für Kinder, eine geschütztere Umgebung geschaffen.</a:t>
            </a:r>
          </a:p>
          <a:p>
            <a:pPr marL="0" indent="0">
              <a:buNone/>
            </a:pPr>
            <a:endParaRPr lang="de-DE" sz="1600" dirty="0"/>
          </a:p>
          <a:p>
            <a:pPr marL="0" indent="0">
              <a:buNone/>
            </a:pPr>
            <a:r>
              <a:rPr lang="de-DE" sz="1600" dirty="0"/>
              <a:t>Aufgrund der weiterhin hohen Zahlen im Bereich der Vermeidung von Obdachlosigkeit ist oft eine Einweisung durch das Ordnungsamt als Nothilfe unabdingbar. Hier bleibt zu bemerken, dass verschuldete Haushalte nicht von diesen Hilfen und vom allgemeinen Wohnungsmarkt ausgeschlossen werden dürfen. Dies erhöht die Gefahr von dauerhaften Unterbringungen im Obdach. </a:t>
            </a:r>
          </a:p>
          <a:p>
            <a:pPr marL="0" indent="0">
              <a:buNone/>
            </a:pPr>
            <a:endParaRPr lang="de-DE" sz="1600" dirty="0"/>
          </a:p>
          <a:p>
            <a:pPr marL="0" indent="0">
              <a:buNone/>
            </a:pPr>
            <a:r>
              <a:rPr lang="de-DE" sz="1600" dirty="0"/>
              <a:t>Bei dem stark sinkenden Angebot von bezahlbarem Wohnraum und den unterschiedlichen Notlagen nimmt die Arbeit zur Vermeidung von Wohnungslosigkeit einen fortlaufend immens wachsenden Rahmen ein. Gleichzeitig sind die Möglichkeiten des Ordnungsamtes an ihren Grenzen, wenn nicht gar erschöpft. </a:t>
            </a:r>
          </a:p>
          <a:p>
            <a:pPr marL="0" indent="0">
              <a:buNone/>
            </a:pPr>
            <a:endParaRPr lang="de-DE" sz="1600" dirty="0"/>
          </a:p>
          <a:p>
            <a:pPr marL="0" indent="0">
              <a:buNone/>
            </a:pPr>
            <a:r>
              <a:rPr lang="de-DE" sz="1600" dirty="0"/>
              <a:t> </a:t>
            </a:r>
          </a:p>
          <a:p>
            <a:pPr marL="0" indent="0">
              <a:buNone/>
            </a:pPr>
            <a:endParaRPr lang="de-DE" dirty="0"/>
          </a:p>
        </p:txBody>
      </p:sp>
    </p:spTree>
    <p:extLst>
      <p:ext uri="{BB962C8B-B14F-4D97-AF65-F5344CB8AC3E}">
        <p14:creationId xmlns:p14="http://schemas.microsoft.com/office/powerpoint/2010/main" val="17258423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05143-89D2-4F8A-B368-AA6F57A106E6}"/>
              </a:ext>
            </a:extLst>
          </p:cNvPr>
          <p:cNvSpPr>
            <a:spLocks noGrp="1"/>
          </p:cNvSpPr>
          <p:nvPr>
            <p:ph type="title"/>
          </p:nvPr>
        </p:nvSpPr>
        <p:spPr/>
        <p:txBody>
          <a:bodyPr/>
          <a:lstStyle/>
          <a:p>
            <a:endParaRPr lang="de-DE" dirty="0"/>
          </a:p>
        </p:txBody>
      </p:sp>
      <p:sp>
        <p:nvSpPr>
          <p:cNvPr id="3" name="Inhaltsplatzhalter 2">
            <a:extLst>
              <a:ext uri="{FF2B5EF4-FFF2-40B4-BE49-F238E27FC236}">
                <a16:creationId xmlns:a16="http://schemas.microsoft.com/office/drawing/2014/main" id="{FEDBA554-7B61-41ED-9EAF-BAF7FE0837C6}"/>
              </a:ext>
            </a:extLst>
          </p:cNvPr>
          <p:cNvSpPr>
            <a:spLocks noGrp="1"/>
          </p:cNvSpPr>
          <p:nvPr>
            <p:ph idx="1"/>
          </p:nvPr>
        </p:nvSpPr>
        <p:spPr>
          <a:xfrm>
            <a:off x="685800" y="1412776"/>
            <a:ext cx="7772400" cy="4683224"/>
          </a:xfrm>
        </p:spPr>
        <p:txBody>
          <a:bodyPr/>
          <a:lstStyle/>
          <a:p>
            <a:pPr marL="0" indent="0">
              <a:buNone/>
            </a:pPr>
            <a:r>
              <a:rPr lang="de-DE" sz="1600" dirty="0"/>
              <a:t> </a:t>
            </a:r>
          </a:p>
          <a:p>
            <a:pPr marL="0" indent="0">
              <a:buNone/>
            </a:pPr>
            <a:endParaRPr lang="de-DE" sz="1600" dirty="0"/>
          </a:p>
          <a:p>
            <a:pPr marL="0" indent="0">
              <a:buNone/>
            </a:pPr>
            <a:r>
              <a:rPr lang="de-DE" sz="1600" dirty="0"/>
              <a:t>Die im Bericht beschriebenen präventiven Hilfen sind und bleiben Ausrichtung und Auftrag  des Sozialen Dienstes der Stadt Husum. </a:t>
            </a:r>
          </a:p>
          <a:p>
            <a:pPr marL="0" indent="0">
              <a:buNone/>
            </a:pPr>
            <a:endParaRPr lang="de-DE" sz="1600" dirty="0"/>
          </a:p>
          <a:p>
            <a:pPr marL="0" indent="0">
              <a:buNone/>
            </a:pPr>
            <a:r>
              <a:rPr lang="de-DE" sz="1600" dirty="0"/>
              <a:t>Die Beratung und Betreuung von Wohnungsnotfällen und Obdachlosen wird immer aufwändiger auch, um die Personen wieder in den Bezug von Sozialleistungen zu bringen. Die Hilfslosigkeit der betroffenen Menschen ist vielfältig. Zudem ist die Verringerung bürokratischer Hürden unabdingbar, wie auch die umfangreiche Einbindung weiterer Unterstützer, um das eigenständige Handeln der Personen gezielt zu stärken. </a:t>
            </a:r>
          </a:p>
          <a:p>
            <a:pPr marL="0" indent="0">
              <a:buNone/>
            </a:pPr>
            <a:r>
              <a:rPr lang="de-DE" sz="1600" dirty="0"/>
              <a:t> </a:t>
            </a:r>
          </a:p>
          <a:p>
            <a:pPr marL="0" indent="0">
              <a:buNone/>
            </a:pPr>
            <a:r>
              <a:rPr lang="de-DE" sz="1600" dirty="0"/>
              <a:t>Der enorm wachsende Betreuungsaufwand durch den Sozialen Dienst sowie weiteren Akteuren der präventiven Hilfen ist oft kaum zu bewältigen. </a:t>
            </a:r>
          </a:p>
          <a:p>
            <a:pPr marL="0" indent="0">
              <a:buNone/>
            </a:pPr>
            <a:r>
              <a:rPr lang="de-DE" sz="1600" dirty="0"/>
              <a:t>Häufig scheitern eine lösungsorientierte Beratung und Unterstützung aufgrund Datenschutzes an den nötigen Informationen und Hilfestellungen aus den Behörden.</a:t>
            </a:r>
          </a:p>
          <a:p>
            <a:endParaRPr lang="de-DE" dirty="0"/>
          </a:p>
        </p:txBody>
      </p:sp>
    </p:spTree>
    <p:extLst>
      <p:ext uri="{BB962C8B-B14F-4D97-AF65-F5344CB8AC3E}">
        <p14:creationId xmlns:p14="http://schemas.microsoft.com/office/powerpoint/2010/main" val="7847245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26E1A5-B373-4412-ACF7-E930CF6078C1}"/>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C2F21F4E-492D-4227-861B-ADF4608A290A}"/>
              </a:ext>
            </a:extLst>
          </p:cNvPr>
          <p:cNvSpPr>
            <a:spLocks noGrp="1"/>
          </p:cNvSpPr>
          <p:nvPr>
            <p:ph idx="1"/>
          </p:nvPr>
        </p:nvSpPr>
        <p:spPr>
          <a:xfrm>
            <a:off x="685800" y="1981200"/>
            <a:ext cx="7772400" cy="4114800"/>
          </a:xfrm>
        </p:spPr>
        <p:txBody>
          <a:bodyPr/>
          <a:lstStyle/>
          <a:p>
            <a:pPr marL="0" indent="0">
              <a:buNone/>
            </a:pPr>
            <a:r>
              <a:rPr lang="de-DE" sz="1600" dirty="0"/>
              <a:t>Für den betroffenen Personenkreis entstehen und verstärken sich weiterhin belastende und destabilisierende soziale Abstiege. Hiermit sind erhebliche gesellschaftliche Kosten von Sozialleistungen verbunden. Auch weiterhin ist hier ein deutlich steigender Unterstützungsbedarf</a:t>
            </a:r>
          </a:p>
          <a:p>
            <a:pPr marL="0" indent="0">
              <a:buNone/>
            </a:pPr>
            <a:endParaRPr lang="de-DE" sz="1600" dirty="0"/>
          </a:p>
          <a:p>
            <a:pPr marL="0" indent="0">
              <a:buNone/>
            </a:pPr>
            <a:r>
              <a:rPr lang="de-DE" sz="1600" dirty="0"/>
              <a:t>Gesellschaftlich ist für den hohen Anteil an längerfristig wohnungslosen Personen die Bereitstellung von Wohnraum eine der wichtigsten sozialen Fragen.</a:t>
            </a:r>
          </a:p>
          <a:p>
            <a:pPr marL="0" indent="0">
              <a:buNone/>
            </a:pPr>
            <a:endParaRPr lang="de-DE" sz="1600" b="1" u="sng" dirty="0"/>
          </a:p>
          <a:p>
            <a:pPr marL="0" indent="0">
              <a:buNone/>
            </a:pPr>
            <a:endParaRPr lang="de-DE" sz="1600" b="1" u="sng" dirty="0"/>
          </a:p>
          <a:p>
            <a:pPr marL="0" indent="0">
              <a:buNone/>
            </a:pPr>
            <a:r>
              <a:rPr lang="de-DE" sz="1200" dirty="0"/>
              <a:t>Im Auftrag der Stadt Husum</a:t>
            </a:r>
          </a:p>
          <a:p>
            <a:pPr marL="0" indent="0">
              <a:buNone/>
            </a:pPr>
            <a:r>
              <a:rPr lang="de-DE" sz="1200" dirty="0"/>
              <a:t>Sinje Berg</a:t>
            </a:r>
          </a:p>
          <a:p>
            <a:pPr marL="0" indent="0">
              <a:buNone/>
            </a:pPr>
            <a:r>
              <a:rPr lang="de-DE" sz="1200" dirty="0"/>
              <a:t>Im Februar 2024</a:t>
            </a:r>
          </a:p>
          <a:p>
            <a:pPr marL="0" indent="0">
              <a:buNone/>
            </a:pPr>
            <a:endParaRPr lang="de-DE" sz="1200" dirty="0"/>
          </a:p>
        </p:txBody>
      </p:sp>
    </p:spTree>
    <p:extLst>
      <p:ext uri="{BB962C8B-B14F-4D97-AF65-F5344CB8AC3E}">
        <p14:creationId xmlns:p14="http://schemas.microsoft.com/office/powerpoint/2010/main" val="442931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pPr marL="0" indent="0">
              <a:buNone/>
            </a:pPr>
            <a:r>
              <a:rPr lang="de-DE" sz="1600" b="1" u="sng" dirty="0"/>
              <a:t>6. Obdachlose in der Nachbetreuung </a:t>
            </a:r>
          </a:p>
          <a:p>
            <a:pPr marL="0" indent="0">
              <a:buNone/>
            </a:pPr>
            <a:r>
              <a:rPr lang="de-DE" sz="1600" dirty="0"/>
              <a:t>6.1. Auszahlung der Tagessätze </a:t>
            </a:r>
          </a:p>
          <a:p>
            <a:pPr marL="0" indent="0">
              <a:buNone/>
            </a:pPr>
            <a:r>
              <a:rPr lang="de-DE" sz="1600" dirty="0"/>
              <a:t>6.2. Anzahl der Durchreisende im Zentrum Husum und Umland 2023</a:t>
            </a:r>
          </a:p>
          <a:p>
            <a:pPr marL="0" indent="0">
              <a:buNone/>
            </a:pPr>
            <a:r>
              <a:rPr lang="de-DE" sz="1600" dirty="0"/>
              <a:t>6.3. Aufenthaltsdauer der Durchreisenden </a:t>
            </a:r>
          </a:p>
          <a:p>
            <a:pPr marL="0" indent="0">
              <a:buNone/>
            </a:pPr>
            <a:r>
              <a:rPr lang="de-DE" sz="1600" dirty="0"/>
              <a:t>6.4. Nachbetreuung </a:t>
            </a:r>
          </a:p>
          <a:p>
            <a:pPr marL="0" indent="0">
              <a:buNone/>
            </a:pPr>
            <a:r>
              <a:rPr lang="de-DE" sz="1600" dirty="0"/>
              <a:t> </a:t>
            </a:r>
          </a:p>
          <a:p>
            <a:pPr marL="0" indent="0">
              <a:buNone/>
            </a:pPr>
            <a:r>
              <a:rPr lang="de-DE" sz="1600" b="1" u="sng" dirty="0"/>
              <a:t>7. Fazit und Ausblick</a:t>
            </a:r>
          </a:p>
          <a:p>
            <a:pPr marL="0" indent="0">
              <a:buNone/>
            </a:pPr>
            <a:endParaRPr lang="de-DE" sz="1800" b="1" u="sng" dirty="0"/>
          </a:p>
          <a:p>
            <a:pPr marL="0" indent="0">
              <a:buNone/>
            </a:pPr>
            <a:endParaRPr lang="de-DE" sz="1600" dirty="0"/>
          </a:p>
        </p:txBody>
      </p:sp>
    </p:spTree>
    <p:extLst>
      <p:ext uri="{BB962C8B-B14F-4D97-AF65-F5344CB8AC3E}">
        <p14:creationId xmlns:p14="http://schemas.microsoft.com/office/powerpoint/2010/main" val="471652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pPr marL="0" indent="0">
              <a:buNone/>
            </a:pPr>
            <a:r>
              <a:rPr lang="de-DE" sz="1600" b="1" dirty="0"/>
              <a:t>1. Einleitung</a:t>
            </a:r>
          </a:p>
          <a:p>
            <a:pPr marL="0" indent="0">
              <a:buNone/>
            </a:pPr>
            <a:r>
              <a:rPr lang="de-DE" sz="1600" dirty="0"/>
              <a:t>Die stetig steigenden Zahlen der Wohnungslosen sind für die Bundesarbeitsgemeinschaft Wohnungslosenhilfe (BAG W) auf das unzureichende Angebot an bezahlbarem Wohnraum zurückzuführen. Es fehlt insbesondere an bezahlbarem Wohnraum für Menschen im Niedrigeinkommensbereich, die Transferleistungen beziehen. Zum betroffenen Personenkreis gehören vor allem Alleinerziehende, junge Erwachsene Migranten sowie von Altersarmut betroffene Menschen. </a:t>
            </a:r>
          </a:p>
          <a:p>
            <a:pPr marL="0" indent="0">
              <a:buNone/>
            </a:pPr>
            <a:r>
              <a:rPr lang="de-DE" sz="1600" dirty="0"/>
              <a:t> </a:t>
            </a:r>
          </a:p>
          <a:p>
            <a:pPr marL="0" indent="0">
              <a:buNone/>
            </a:pPr>
            <a:r>
              <a:rPr lang="de-DE" sz="1600" dirty="0"/>
              <a:t>Der Bestand an Sozialwohnungen schrumpft, während die Armutsrate kontinuierlich zunimmt. Bereits im nationalen Strategieplan zur Überwindung von Wohnungsnot und Wohnungslosigkeit des Jahres 2019, schildert Werena Rosenke, Geschäftsführerin der BAG W, die unverändert angespannte Lage auf den Wohnungsmärkten. „Wohnungslose Menschen haben kaum noch Chancen auf eigenen Wohnraum. Träger der Wohnungsnotfallhilfe finden keinen Wohnungen, die sie für Ihre Klienten anmieten können. </a:t>
            </a:r>
          </a:p>
          <a:p>
            <a:pPr marL="0" indent="0">
              <a:buNone/>
            </a:pPr>
            <a:endParaRPr lang="de-DE" sz="1600" dirty="0"/>
          </a:p>
        </p:txBody>
      </p:sp>
    </p:spTree>
    <p:extLst>
      <p:ext uri="{BB962C8B-B14F-4D97-AF65-F5344CB8AC3E}">
        <p14:creationId xmlns:p14="http://schemas.microsoft.com/office/powerpoint/2010/main" val="1836234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a:xfrm>
            <a:off x="685800" y="1981200"/>
            <a:ext cx="7772400" cy="4419600"/>
          </a:xfrm>
        </p:spPr>
        <p:txBody>
          <a:bodyPr/>
          <a:lstStyle/>
          <a:p>
            <a:pPr marL="0" indent="0">
              <a:buNone/>
            </a:pPr>
            <a:r>
              <a:rPr lang="de-DE" sz="1600" dirty="0"/>
              <a:t>Viele Menschen sind auf eine ordnungsrechtliche Unterbringung angewiesen, die oft genug Mindeststandards nicht genügt“, sagte sie. </a:t>
            </a:r>
          </a:p>
          <a:p>
            <a:pPr marL="0" indent="0">
              <a:buNone/>
            </a:pPr>
            <a:r>
              <a:rPr lang="de-DE" sz="1600" dirty="0"/>
              <a:t> </a:t>
            </a:r>
          </a:p>
          <a:p>
            <a:pPr marL="0" indent="0">
              <a:buNone/>
            </a:pPr>
            <a:r>
              <a:rPr lang="de-DE" sz="1600" b="1" dirty="0"/>
              <a:t>Wie kann eine frühzeitige Prävention bei drohender Wohnungslosigkeit bereits zur Vermeidung des Wohnungsverlustes ansetzen und gleichzeitig bezahlbarer Wohnraum sowie Sozialer Wohnungsbau zur Verfügung gestellt und gesichert werden?</a:t>
            </a:r>
          </a:p>
          <a:p>
            <a:pPr marL="0" indent="0">
              <a:buNone/>
            </a:pPr>
            <a:endParaRPr lang="de-DE" sz="1600" b="1" dirty="0"/>
          </a:p>
          <a:p>
            <a:pPr marL="0" indent="0">
              <a:buNone/>
            </a:pPr>
            <a:r>
              <a:rPr lang="de-DE" sz="1600" b="1" u="sng" dirty="0"/>
              <a:t>1.1 Der Soziale Dienst der Stadt Husum</a:t>
            </a:r>
            <a:endParaRPr lang="de-DE" sz="1600" dirty="0"/>
          </a:p>
          <a:p>
            <a:pPr marL="0" indent="0">
              <a:buNone/>
            </a:pPr>
            <a:r>
              <a:rPr lang="de-DE" sz="1600" dirty="0"/>
              <a:t>Vorrangige und präventive Ziele des Sozialen Dienstes der Stadt Husum im Sozialzentrum Husum und Umland, sind die Vermeidung von Wohnungslosigkeit sowie Angebote von angemessenen Hilfen bei Wohnungsnotfällen. Die Umsetzung der Ziele dient dazu, weitere Probleme und Schwierigkeiten für die betroffenen Personen und ihren Familien möglichst frühzeitig abzuwenden, um dadurch unter anderem hohe Folgekosten für die Gesellschaft zu vermeiden. </a:t>
            </a:r>
          </a:p>
          <a:p>
            <a:pPr marL="0" indent="0">
              <a:buNone/>
            </a:pPr>
            <a:r>
              <a:rPr lang="de-DE" sz="1600" dirty="0"/>
              <a:t> </a:t>
            </a:r>
          </a:p>
          <a:p>
            <a:pPr marL="0" indent="0">
              <a:buNone/>
            </a:pPr>
            <a:endParaRPr lang="de-DE" sz="1600" dirty="0"/>
          </a:p>
          <a:p>
            <a:pPr marL="0" indent="0">
              <a:buNone/>
            </a:pPr>
            <a:endParaRPr lang="de-DE" sz="1600" dirty="0"/>
          </a:p>
        </p:txBody>
      </p:sp>
    </p:spTree>
    <p:extLst>
      <p:ext uri="{BB962C8B-B14F-4D97-AF65-F5344CB8AC3E}">
        <p14:creationId xmlns:p14="http://schemas.microsoft.com/office/powerpoint/2010/main" val="3992691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a:xfrm>
            <a:off x="685800" y="1700808"/>
            <a:ext cx="7772400" cy="4608512"/>
          </a:xfrm>
        </p:spPr>
        <p:txBody>
          <a:bodyPr/>
          <a:lstStyle/>
          <a:p>
            <a:pPr marL="0" indent="0">
              <a:buNone/>
            </a:pPr>
            <a:r>
              <a:rPr lang="de-DE" sz="1600" dirty="0"/>
              <a:t>Diese präventive Arbeit wird aufgrund des erheblichen Mangels an bezahlbaren Wohnungsangeboten und den immer höheren bürokratischen Hürden bei der Beantragung von Sozialleistungen teilweise stark erschwert und beeinträchtigt. Die Zahlen sind auch im Jahr 2023 immer noch alarmierend hoch.</a:t>
            </a:r>
          </a:p>
          <a:p>
            <a:pPr marL="0" indent="0">
              <a:buNone/>
            </a:pPr>
            <a:endParaRPr lang="de-DE" sz="1600" dirty="0"/>
          </a:p>
          <a:p>
            <a:pPr marL="0" indent="0">
              <a:buNone/>
            </a:pPr>
            <a:r>
              <a:rPr lang="de-DE" sz="1600" b="1" u="sng" dirty="0"/>
              <a:t>1.2 Bezieher von Leistungen nach den Sozialgesetzbüchern SGB II und SGB XII</a:t>
            </a:r>
            <a:endParaRPr lang="de-DE" sz="1600" dirty="0"/>
          </a:p>
          <a:p>
            <a:pPr marL="0" indent="0">
              <a:buNone/>
            </a:pPr>
            <a:r>
              <a:rPr lang="de-DE" sz="1600" dirty="0"/>
              <a:t> </a:t>
            </a:r>
          </a:p>
          <a:p>
            <a:pPr marL="0" indent="0">
              <a:buNone/>
            </a:pPr>
            <a:r>
              <a:rPr lang="de-DE" sz="1600" dirty="0"/>
              <a:t>Für Empfänger von SGB II- oder SGB XII-Leistungen ist es extrem schwer, eine Wohnung im angemessenen Rahmen zu finden, obwohl die Höchstgrenzen für Miete und Heizung in den letzten Jahren erhöht wurden. Allgemein hat sich der Bedarf an Wohnungen sehr stark erhöht. Mittlerweile sind Wohnungen aller Größen auf dem Wohnungsmarkt schwer zu bekommen. </a:t>
            </a:r>
          </a:p>
          <a:p>
            <a:pPr marL="0" indent="0">
              <a:buNone/>
            </a:pPr>
            <a:r>
              <a:rPr lang="de-DE" sz="1600" dirty="0"/>
              <a:t> </a:t>
            </a:r>
          </a:p>
          <a:p>
            <a:pPr marL="0" indent="0">
              <a:buNone/>
            </a:pPr>
            <a:r>
              <a:rPr lang="de-DE" sz="1600" dirty="0"/>
              <a:t>Viele Wohnungen in Husum sind durch Träger der Eingliederungshilfe, wie Brücke SH, Diako NF, Arche Husum, Berufsbildungswerk TSBW, angemietet. Viele Personen haben Bedarf an bezahlbarem Wohnraum. </a:t>
            </a:r>
          </a:p>
          <a:p>
            <a:pPr marL="0" indent="0">
              <a:buNone/>
            </a:pPr>
            <a:endParaRPr lang="de-DE" sz="1600" dirty="0"/>
          </a:p>
          <a:p>
            <a:pPr marL="0" indent="0">
              <a:buNone/>
            </a:pPr>
            <a:endParaRPr lang="de-DE" sz="1600" dirty="0"/>
          </a:p>
        </p:txBody>
      </p:sp>
    </p:spTree>
    <p:extLst>
      <p:ext uri="{BB962C8B-B14F-4D97-AF65-F5344CB8AC3E}">
        <p14:creationId xmlns:p14="http://schemas.microsoft.com/office/powerpoint/2010/main" val="3488277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46EE06-7C37-4A1C-966C-A15FAADFD035}"/>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FE3225F7-367B-4CB2-819B-E8F061FFFE76}"/>
              </a:ext>
            </a:extLst>
          </p:cNvPr>
          <p:cNvSpPr>
            <a:spLocks noGrp="1"/>
          </p:cNvSpPr>
          <p:nvPr>
            <p:ph idx="1"/>
          </p:nvPr>
        </p:nvSpPr>
        <p:spPr/>
        <p:txBody>
          <a:bodyPr/>
          <a:lstStyle/>
          <a:p>
            <a:pPr marL="0" indent="0">
              <a:buNone/>
            </a:pPr>
            <a:r>
              <a:rPr lang="de-DE" sz="1600" dirty="0"/>
              <a:t>Dazu gehören unter anderem diejenigen, die</a:t>
            </a:r>
          </a:p>
          <a:p>
            <a:pPr marL="0" indent="0">
              <a:buNone/>
            </a:pPr>
            <a:endParaRPr lang="de-DE" sz="1600" dirty="0"/>
          </a:p>
          <a:p>
            <a:pPr>
              <a:buFont typeface="Wingdings" panose="05000000000000000000" pitchFamily="2" charset="2"/>
              <a:buChar char="§"/>
            </a:pPr>
            <a:r>
              <a:rPr lang="de-DE" sz="1600" dirty="0"/>
              <a:t>aus dem Elternhaus ausziehen </a:t>
            </a:r>
          </a:p>
          <a:p>
            <a:pPr>
              <a:buFont typeface="Wingdings" panose="05000000000000000000" pitchFamily="2" charset="2"/>
              <a:buChar char="§"/>
            </a:pPr>
            <a:r>
              <a:rPr lang="de-DE" sz="1600" dirty="0"/>
              <a:t>eine Jugendhilfeeinrichtung verlassen </a:t>
            </a:r>
          </a:p>
          <a:p>
            <a:r>
              <a:rPr lang="de-DE" sz="1600" dirty="0"/>
              <a:t>aus stationärer in ambulante Betreuung wechseln oder</a:t>
            </a:r>
          </a:p>
          <a:p>
            <a:r>
              <a:rPr lang="de-DE" sz="1600" dirty="0"/>
              <a:t>Flüchtlinge aus der Ukraine und vielen anderen unsicheren Ländern </a:t>
            </a:r>
          </a:p>
          <a:p>
            <a:r>
              <a:rPr lang="de-DE" sz="1600" dirty="0"/>
              <a:t>Menschen mit Beeinträchtigungen, die zur Ambulantisierung aus ihrer Einrichtung ausziehen</a:t>
            </a:r>
          </a:p>
          <a:p>
            <a:r>
              <a:rPr lang="de-DE" sz="1600" dirty="0"/>
              <a:t>Haftentlassene</a:t>
            </a:r>
          </a:p>
          <a:p>
            <a:r>
              <a:rPr lang="de-DE" sz="1600" dirty="0"/>
              <a:t>Singles, oder Ehescheidungs- beziehungsweise Trennungsfälle </a:t>
            </a:r>
          </a:p>
          <a:p>
            <a:r>
              <a:rPr lang="de-DE" sz="1600" dirty="0"/>
              <a:t>von Armut betroffene Rentner </a:t>
            </a:r>
          </a:p>
          <a:p>
            <a:r>
              <a:rPr lang="de-DE" sz="1600" dirty="0"/>
              <a:t>stark wachsende Berufsgruppen und Zuzüge </a:t>
            </a:r>
          </a:p>
          <a:p>
            <a:pPr marL="0" indent="0">
              <a:buNone/>
            </a:pPr>
            <a:r>
              <a:rPr lang="de-DE" sz="1600" dirty="0"/>
              <a:t> </a:t>
            </a:r>
          </a:p>
          <a:p>
            <a:endParaRPr lang="de-DE" dirty="0"/>
          </a:p>
        </p:txBody>
      </p:sp>
    </p:spTree>
    <p:extLst>
      <p:ext uri="{BB962C8B-B14F-4D97-AF65-F5344CB8AC3E}">
        <p14:creationId xmlns:p14="http://schemas.microsoft.com/office/powerpoint/2010/main" val="587442776"/>
      </p:ext>
    </p:extLst>
  </p:cSld>
  <p:clrMapOvr>
    <a:masterClrMapping/>
  </p:clrMapOvr>
</p:sld>
</file>

<file path=ppt/theme/theme1.xml><?xml version="1.0" encoding="utf-8"?>
<a:theme xmlns:a="http://schemas.openxmlformats.org/drawingml/2006/main" name="Larissa">
  <a:themeElements>
    <a:clrScheme name="Lariss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riss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5475</Words>
  <Application>Microsoft Office PowerPoint</Application>
  <PresentationFormat>Bildschirmpräsentation (4:3)</PresentationFormat>
  <Paragraphs>663</Paragraphs>
  <Slides>49</Slides>
  <Notes>5</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49</vt:i4>
      </vt:variant>
    </vt:vector>
  </HeadingPairs>
  <TitlesOfParts>
    <vt:vector size="55" baseType="lpstr">
      <vt:lpstr>Arial</vt:lpstr>
      <vt:lpstr>Avenir LT Pro 55 Roman</vt:lpstr>
      <vt:lpstr>Calibri</vt:lpstr>
      <vt:lpstr>Times New Roman</vt:lpstr>
      <vt:lpstr>Wingdings</vt:lpstr>
      <vt:lpstr>Larissa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TUI-ORGA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jbuhs</dc:creator>
  <cp:lastModifiedBy>Berg, Sinje</cp:lastModifiedBy>
  <cp:revision>148</cp:revision>
  <cp:lastPrinted>2017-10-12T05:57:05Z</cp:lastPrinted>
  <dcterms:created xsi:type="dcterms:W3CDTF">2002-11-14T15:57:21Z</dcterms:created>
  <dcterms:modified xsi:type="dcterms:W3CDTF">2024-03-05T15:38:46Z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S_LastOpenTime">
    <vt:lpwstr>10/17/2017 3:37:42 PM</vt:lpwstr>
  </property>
  <property fmtid="{D5CDD505-2E9C-101B-9397-08002B2CF9AE}" pid="3" name="OS_LastOpenUser">
    <vt:lpwstr>SADAM</vt:lpwstr>
  </property>
  <property fmtid="{D5CDD505-2E9C-101B-9397-08002B2CF9AE}" pid="4" name="os_autosavelastposition643659">
    <vt:lpwstr>SlideMaster</vt:lpwstr>
  </property>
  <property fmtid="{D5CDD505-2E9C-101B-9397-08002B2CF9AE}" pid="5" name="OS_LastSave">
    <vt:lpwstr>10/17/2017 3:37:56 PM</vt:lpwstr>
  </property>
  <property fmtid="{D5CDD505-2E9C-101B-9397-08002B2CF9AE}" pid="6" name="OS_LastSaveUser">
    <vt:lpwstr>SADAM</vt:lpwstr>
  </property>
  <property fmtid="{D5CDD505-2E9C-101B-9397-08002B2CF9AE}" pid="7" name="OS_LastDocumentSaved">
    <vt:bool>false</vt:bool>
  </property>
  <property fmtid="{D5CDD505-2E9C-101B-9397-08002B2CF9AE}" pid="8" name="MustSave">
    <vt:bool>false</vt:bool>
  </property>
</Properties>
</file>